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4" r:id="rId8"/>
    <p:sldId id="265" r:id="rId9"/>
    <p:sldId id="262" r:id="rId10"/>
    <p:sldId id="263"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BD39FC-8680-4CA6-835F-DA935E268509}" type="datetimeFigureOut">
              <a:rPr lang="en-US" smtClean="0"/>
              <a:t>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BB4BF9-FD70-4D72-835E-5FD28AF3627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286D12E-866A-40AE-BAC2-6D48AB65A686}" type="datetimeFigureOut">
              <a:rPr lang="en-US" smtClean="0"/>
              <a:t>1/9/2012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6A344F9-0FA2-44AE-88BA-679FD731F3E1}"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86D12E-866A-40AE-BAC2-6D48AB65A686}" type="datetimeFigureOut">
              <a:rPr lang="en-US" smtClean="0"/>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344F9-0FA2-44AE-88BA-679FD731F3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86D12E-866A-40AE-BAC2-6D48AB65A686}" type="datetimeFigureOut">
              <a:rPr lang="en-US" smtClean="0"/>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344F9-0FA2-44AE-88BA-679FD731F3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286D12E-866A-40AE-BAC2-6D48AB65A686}" type="datetimeFigureOut">
              <a:rPr lang="en-US" smtClean="0"/>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344F9-0FA2-44AE-88BA-679FD731F3E1}"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86D12E-866A-40AE-BAC2-6D48AB65A686}" type="datetimeFigureOut">
              <a:rPr lang="en-US" smtClean="0"/>
              <a:t>1/9/2012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6A344F9-0FA2-44AE-88BA-679FD731F3E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286D12E-866A-40AE-BAC2-6D48AB65A686}" type="datetimeFigureOut">
              <a:rPr lang="en-US" smtClean="0"/>
              <a:t>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344F9-0FA2-44AE-88BA-679FD731F3E1}"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286D12E-866A-40AE-BAC2-6D48AB65A686}" type="datetimeFigureOut">
              <a:rPr lang="en-US" smtClean="0"/>
              <a:t>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A344F9-0FA2-44AE-88BA-679FD731F3E1}"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86D12E-866A-40AE-BAC2-6D48AB65A686}" type="datetimeFigureOut">
              <a:rPr lang="en-US" smtClean="0"/>
              <a:t>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A344F9-0FA2-44AE-88BA-679FD731F3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6D12E-866A-40AE-BAC2-6D48AB65A686}" type="datetimeFigureOut">
              <a:rPr lang="en-US" smtClean="0"/>
              <a:t>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A344F9-0FA2-44AE-88BA-679FD731F3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86D12E-866A-40AE-BAC2-6D48AB65A686}" type="datetimeFigureOut">
              <a:rPr lang="en-US" smtClean="0"/>
              <a:t>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344F9-0FA2-44AE-88BA-679FD731F3E1}"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86D12E-866A-40AE-BAC2-6D48AB65A686}" type="datetimeFigureOut">
              <a:rPr lang="en-US" smtClean="0"/>
              <a:t>1/9/2012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6A344F9-0FA2-44AE-88BA-679FD731F3E1}"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286D12E-866A-40AE-BAC2-6D48AB65A686}" type="datetimeFigureOut">
              <a:rPr lang="en-US" smtClean="0"/>
              <a:t>1/9/2012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6A344F9-0FA2-44AE-88BA-679FD731F3E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Lecture 4 of the Spiritual Warfare Seminar</a:t>
            </a:r>
          </a:p>
          <a:p>
            <a:r>
              <a:rPr lang="en-US" dirty="0" smtClean="0"/>
              <a:t>By John Edmiston</a:t>
            </a:r>
            <a:endParaRPr lang="en-US" dirty="0"/>
          </a:p>
        </p:txBody>
      </p:sp>
      <p:sp>
        <p:nvSpPr>
          <p:cNvPr id="2" name="Title 1"/>
          <p:cNvSpPr>
            <a:spLocks noGrp="1"/>
          </p:cNvSpPr>
          <p:nvPr>
            <p:ph type="ctrTitle"/>
          </p:nvPr>
        </p:nvSpPr>
        <p:spPr/>
        <p:txBody>
          <a:bodyPr/>
          <a:lstStyle/>
          <a:p>
            <a:r>
              <a:rPr lang="en-US" dirty="0" smtClean="0"/>
              <a:t>How To Deal With Demons </a:t>
            </a:r>
            <a:r>
              <a:rPr lang="en-US" dirty="0" smtClean="0"/>
              <a:t/>
            </a:r>
            <a:br>
              <a:rPr lang="en-US" dirty="0" smtClean="0"/>
            </a:br>
            <a:r>
              <a:rPr lang="en-US" dirty="0" smtClean="0"/>
              <a:t>&amp; </a:t>
            </a:r>
            <a:r>
              <a:rPr lang="en-US" dirty="0" smtClean="0"/>
              <a:t>Spiritual Oppression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Destroy All Occult Objects!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447800"/>
            <a:ext cx="7772400" cy="5105400"/>
          </a:xfrm>
        </p:spPr>
        <p:txBody>
          <a:bodyPr>
            <a:normAutofit fontScale="92500" lnSpcReduction="20000"/>
          </a:bodyPr>
          <a:lstStyle/>
          <a:p>
            <a:r>
              <a:rPr lang="en-US" dirty="0" smtClean="0"/>
              <a:t>Deuteronomy 7:25,26; 18:9-14, 32:7</a:t>
            </a:r>
          </a:p>
          <a:p>
            <a:r>
              <a:rPr lang="en-US" dirty="0" smtClean="0"/>
              <a:t>Leviticus 19:31</a:t>
            </a:r>
          </a:p>
          <a:p>
            <a:r>
              <a:rPr lang="en-US" dirty="0" smtClean="0"/>
              <a:t>1 Chronicles 14:12</a:t>
            </a:r>
          </a:p>
          <a:p>
            <a:r>
              <a:rPr lang="en-US" dirty="0" smtClean="0"/>
              <a:t>Micah 1:7</a:t>
            </a:r>
          </a:p>
          <a:p>
            <a:r>
              <a:rPr lang="en-US" dirty="0" smtClean="0"/>
              <a:t>1 Kings 15:13</a:t>
            </a:r>
          </a:p>
          <a:p>
            <a:r>
              <a:rPr lang="en-US" dirty="0" smtClean="0"/>
              <a:t>Isaiah 47:13</a:t>
            </a:r>
          </a:p>
          <a:p>
            <a:r>
              <a:rPr lang="en-US" dirty="0" smtClean="0"/>
              <a:t>Acts 19:18-20</a:t>
            </a:r>
          </a:p>
          <a:p>
            <a:r>
              <a:rPr lang="en-US" dirty="0" smtClean="0"/>
              <a:t>1 Corinthians 10:14</a:t>
            </a:r>
          </a:p>
          <a:p>
            <a:r>
              <a:rPr lang="en-US" dirty="0" smtClean="0"/>
              <a:t>Occults associated with idolatry, false religions, the occult, and with divination (crystal balls, </a:t>
            </a:r>
            <a:r>
              <a:rPr lang="en-US" dirty="0" err="1" smtClean="0"/>
              <a:t>ouija</a:t>
            </a:r>
            <a:r>
              <a:rPr lang="en-US" dirty="0" smtClean="0"/>
              <a:t> boards etc) should be burned. </a:t>
            </a:r>
          </a:p>
          <a:p>
            <a:r>
              <a:rPr lang="en-US" dirty="0" smtClean="0"/>
              <a:t>They are accursed and they bring a curse on the house they are in!</a:t>
            </a:r>
          </a:p>
          <a:p>
            <a:r>
              <a:rPr lang="en-US" dirty="0" smtClean="0"/>
              <a:t>God has tremendous wrath towards such objects and practices:</a:t>
            </a:r>
            <a:br>
              <a:rPr lang="en-US" dirty="0" smtClean="0"/>
            </a:br>
            <a:r>
              <a:rPr lang="en-US" dirty="0" smtClean="0"/>
              <a:t>Deut 11:16,17; 29;22-29, Micah 5:12-14, 2 Chronicles 24:18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lstStyle/>
          <a:p>
            <a:r>
              <a:rPr lang="en-US" dirty="0" smtClean="0">
                <a:effectLst>
                  <a:outerShdw blurRad="38100" dist="38100" dir="2700000" algn="tl">
                    <a:srgbClr val="000000">
                      <a:alpha val="43137"/>
                    </a:srgbClr>
                  </a:outerShdw>
                </a:effectLst>
              </a:rPr>
              <a:t>Binding &amp; Loosing</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4876800"/>
          </a:xfrm>
        </p:spPr>
        <p:txBody>
          <a:bodyPr>
            <a:normAutofit lnSpcReduction="10000"/>
          </a:bodyPr>
          <a:lstStyle/>
          <a:p>
            <a:r>
              <a:rPr lang="en-US" dirty="0" smtClean="0"/>
              <a:t>Power </a:t>
            </a:r>
            <a:r>
              <a:rPr lang="en-US" dirty="0" smtClean="0"/>
              <a:t>to bind and to loose has been delivered over to God's church (Matthew 16:18-19) </a:t>
            </a:r>
            <a:r>
              <a:rPr lang="en-US" dirty="0" smtClean="0"/>
              <a:t/>
            </a:r>
            <a:br>
              <a:rPr lang="en-US" dirty="0" smtClean="0"/>
            </a:br>
            <a:endParaRPr lang="en-US" dirty="0" smtClean="0"/>
          </a:p>
          <a:p>
            <a:r>
              <a:rPr lang="en-US" dirty="0" smtClean="0"/>
              <a:t>And </a:t>
            </a:r>
            <a:r>
              <a:rPr lang="en-US" dirty="0" smtClean="0"/>
              <a:t>can be exercised by any two or three Christians coming together in agreement before God (Matthew 18:18-20). </a:t>
            </a:r>
            <a:r>
              <a:rPr lang="en-US" dirty="0" smtClean="0"/>
              <a:t/>
            </a:r>
            <a:br>
              <a:rPr lang="en-US" dirty="0" smtClean="0"/>
            </a:br>
            <a:endParaRPr lang="en-US" dirty="0" smtClean="0"/>
          </a:p>
          <a:p>
            <a:r>
              <a:rPr lang="en-US" dirty="0" smtClean="0"/>
              <a:t>Because </a:t>
            </a:r>
            <a:r>
              <a:rPr lang="en-US" dirty="0" smtClean="0"/>
              <a:t>of the authority we have been given on the basis of the completed work of Christ we can come against Satan as "someone stronger" and overpower him, binding his activities (Matthew 12:29), </a:t>
            </a:r>
            <a:r>
              <a:rPr lang="en-US" dirty="0" err="1" smtClean="0"/>
              <a:t>neutralising</a:t>
            </a:r>
            <a:r>
              <a:rPr lang="en-US" dirty="0" smtClean="0"/>
              <a:t> his weapons (Luke 11:22) and taking back the things he claims ownership of. (Luke 11:22).</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020762"/>
          </a:xfrm>
        </p:spPr>
        <p:txBody>
          <a:bodyPr/>
          <a:lstStyle/>
          <a:p>
            <a:r>
              <a:rPr lang="en-US" dirty="0" smtClean="0">
                <a:effectLst>
                  <a:outerShdw blurRad="38100" dist="38100" dir="2700000" algn="tl">
                    <a:srgbClr val="000000">
                      <a:alpha val="43137"/>
                    </a:srgbClr>
                  </a:outerShdw>
                </a:effectLst>
              </a:rPr>
              <a:t>In The Name of Jesus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1447800"/>
            <a:ext cx="8458200" cy="5029200"/>
          </a:xfrm>
        </p:spPr>
        <p:txBody>
          <a:bodyPr>
            <a:normAutofit fontScale="92500" lnSpcReduction="20000"/>
          </a:bodyPr>
          <a:lstStyle/>
          <a:p>
            <a:r>
              <a:rPr lang="en-US" dirty="0" smtClean="0"/>
              <a:t>(John 14:13-14 NKJV) "And whatever you ask in My name, that I will do, that the Father may be glorified in the Son. {14} "If you ask anything in My name, I will do it.</a:t>
            </a:r>
          </a:p>
          <a:p>
            <a:r>
              <a:rPr lang="en-US" dirty="0" smtClean="0"/>
              <a:t>(John 15:16 NKJV) "You did not choose Me, but I chose you and appointed you that you should go and bear fruit, and that your fruit should remain, that whatever you ask the Father in My name He may give you</a:t>
            </a:r>
          </a:p>
          <a:p>
            <a:r>
              <a:rPr lang="en-US" dirty="0" smtClean="0"/>
              <a:t>(Luke 10:17-19 NRSV) The seventy returned with joy, saying, "Lord, in your name even the demons submit to us!" {18} He said to them, "I watched Satan fall from heaven like a flash of lightning. {19} See, I have given you authority to tread on snakes and scorpions, and over all the power of the enemy; and nothing will hurt you.</a:t>
            </a:r>
          </a:p>
          <a:p>
            <a:r>
              <a:rPr lang="en-US" dirty="0" smtClean="0"/>
              <a:t>(Acts 16:18 NRSV) {18} She kept doing this for many days. But Paul, very much annoyed, turned and said to the spirit, "I order you in the name of Jesus Christ to come out of her." And it came out that very hour.</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81000" y="228600"/>
          <a:ext cx="8534400" cy="6259719"/>
        </p:xfrm>
        <a:graphic>
          <a:graphicData uri="http://schemas.openxmlformats.org/drawingml/2006/table">
            <a:tbl>
              <a:tblPr/>
              <a:tblGrid>
                <a:gridCol w="2133601"/>
                <a:gridCol w="2987040"/>
                <a:gridCol w="3413759"/>
              </a:tblGrid>
              <a:tr h="421896">
                <a:tc>
                  <a:txBody>
                    <a:bodyPr/>
                    <a:lstStyle/>
                    <a:p>
                      <a:r>
                        <a:rPr lang="en-US" sz="2400" b="1" dirty="0"/>
                        <a:t>Scripture Ref</a:t>
                      </a:r>
                      <a:endParaRPr lang="en-US" sz="2400" dirty="0"/>
                    </a:p>
                  </a:txBody>
                  <a:tcPr marL="37658" marR="37658" marT="37658" marB="37658">
                    <a:lnL>
                      <a:noFill/>
                    </a:lnL>
                    <a:lnR>
                      <a:noFill/>
                    </a:lnR>
                    <a:lnT>
                      <a:noFill/>
                    </a:lnT>
                    <a:lnB>
                      <a:noFill/>
                    </a:lnB>
                    <a:solidFill>
                      <a:srgbClr val="FFFFCC"/>
                    </a:solidFill>
                  </a:tcPr>
                </a:tc>
                <a:tc>
                  <a:txBody>
                    <a:bodyPr/>
                    <a:lstStyle/>
                    <a:p>
                      <a:r>
                        <a:rPr lang="en-US" sz="2400" b="1" dirty="0"/>
                        <a:t>Satan's Trick</a:t>
                      </a:r>
                      <a:endParaRPr lang="en-US" sz="2400" dirty="0"/>
                    </a:p>
                  </a:txBody>
                  <a:tcPr marL="37658" marR="37658" marT="37658" marB="37658">
                    <a:lnL>
                      <a:noFill/>
                    </a:lnL>
                    <a:lnR>
                      <a:noFill/>
                    </a:lnR>
                    <a:lnT>
                      <a:noFill/>
                    </a:lnT>
                    <a:lnB>
                      <a:noFill/>
                    </a:lnB>
                    <a:solidFill>
                      <a:srgbClr val="FFCCCC"/>
                    </a:solidFill>
                  </a:tcPr>
                </a:tc>
                <a:tc>
                  <a:txBody>
                    <a:bodyPr/>
                    <a:lstStyle/>
                    <a:p>
                      <a:r>
                        <a:rPr lang="en-US" sz="2400" b="1" dirty="0"/>
                        <a:t>Our Victory</a:t>
                      </a:r>
                      <a:endParaRPr lang="en-US" sz="2400" dirty="0"/>
                    </a:p>
                  </a:txBody>
                  <a:tcPr marL="37658" marR="37658" marT="37658" marB="37658">
                    <a:lnL>
                      <a:noFill/>
                    </a:lnL>
                    <a:lnR>
                      <a:noFill/>
                    </a:lnR>
                    <a:lnT>
                      <a:noFill/>
                    </a:lnT>
                    <a:lnB>
                      <a:noFill/>
                    </a:lnB>
                    <a:solidFill>
                      <a:srgbClr val="FFCC33"/>
                    </a:solidFill>
                  </a:tcPr>
                </a:tc>
              </a:tr>
              <a:tr h="735057">
                <a:tc>
                  <a:txBody>
                    <a:bodyPr/>
                    <a:lstStyle/>
                    <a:p>
                      <a:r>
                        <a:rPr lang="en-US" sz="2400" dirty="0"/>
                        <a:t>John 10;10</a:t>
                      </a:r>
                    </a:p>
                  </a:txBody>
                  <a:tcPr marL="37658" marR="37658" marT="37658" marB="37658">
                    <a:lnL>
                      <a:noFill/>
                    </a:lnL>
                    <a:lnR>
                      <a:noFill/>
                    </a:lnR>
                    <a:lnT>
                      <a:noFill/>
                    </a:lnT>
                    <a:lnB>
                      <a:noFill/>
                    </a:lnB>
                    <a:solidFill>
                      <a:srgbClr val="FFFFCC"/>
                    </a:solidFill>
                  </a:tcPr>
                </a:tc>
                <a:tc>
                  <a:txBody>
                    <a:bodyPr/>
                    <a:lstStyle/>
                    <a:p>
                      <a:r>
                        <a:rPr lang="en-US" sz="2400"/>
                        <a:t>Steal, Kill, Destroy</a:t>
                      </a:r>
                    </a:p>
                  </a:txBody>
                  <a:tcPr marL="37658" marR="37658" marT="37658" marB="37658">
                    <a:lnL>
                      <a:noFill/>
                    </a:lnL>
                    <a:lnR>
                      <a:noFill/>
                    </a:lnR>
                    <a:lnT>
                      <a:noFill/>
                    </a:lnT>
                    <a:lnB>
                      <a:noFill/>
                    </a:lnB>
                    <a:solidFill>
                      <a:srgbClr val="FFCCCC"/>
                    </a:solidFill>
                  </a:tcPr>
                </a:tc>
                <a:tc>
                  <a:txBody>
                    <a:bodyPr/>
                    <a:lstStyle/>
                    <a:p>
                      <a:r>
                        <a:rPr lang="en-US" sz="2400"/>
                        <a:t>Take hold of the abundant life in Christ</a:t>
                      </a:r>
                    </a:p>
                  </a:txBody>
                  <a:tcPr marL="37658" marR="37658" marT="37658" marB="37658">
                    <a:lnL>
                      <a:noFill/>
                    </a:lnL>
                    <a:lnR>
                      <a:noFill/>
                    </a:lnR>
                    <a:lnT>
                      <a:noFill/>
                    </a:lnT>
                    <a:lnB>
                      <a:noFill/>
                    </a:lnB>
                    <a:solidFill>
                      <a:srgbClr val="FFCC33"/>
                    </a:solidFill>
                  </a:tcPr>
                </a:tc>
              </a:tr>
              <a:tr h="735057">
                <a:tc>
                  <a:txBody>
                    <a:bodyPr/>
                    <a:lstStyle/>
                    <a:p>
                      <a:r>
                        <a:rPr lang="en-US" sz="2400"/>
                        <a:t>1 Timothy 3:6,7</a:t>
                      </a:r>
                    </a:p>
                  </a:txBody>
                  <a:tcPr marL="37658" marR="37658" marT="37658" marB="37658">
                    <a:lnL>
                      <a:noFill/>
                    </a:lnL>
                    <a:lnR>
                      <a:noFill/>
                    </a:lnR>
                    <a:lnT>
                      <a:noFill/>
                    </a:lnT>
                    <a:lnB>
                      <a:noFill/>
                    </a:lnB>
                    <a:solidFill>
                      <a:srgbClr val="FFFFCC"/>
                    </a:solidFill>
                  </a:tcPr>
                </a:tc>
                <a:tc>
                  <a:txBody>
                    <a:bodyPr/>
                    <a:lstStyle/>
                    <a:p>
                      <a:r>
                        <a:rPr lang="en-US" sz="2400"/>
                        <a:t>Pride leading to condemnation</a:t>
                      </a:r>
                    </a:p>
                  </a:txBody>
                  <a:tcPr marL="37658" marR="37658" marT="37658" marB="37658">
                    <a:lnL>
                      <a:noFill/>
                    </a:lnL>
                    <a:lnR>
                      <a:noFill/>
                    </a:lnR>
                    <a:lnT>
                      <a:noFill/>
                    </a:lnT>
                    <a:lnB>
                      <a:noFill/>
                    </a:lnB>
                    <a:solidFill>
                      <a:srgbClr val="FFCCCC"/>
                    </a:solidFill>
                  </a:tcPr>
                </a:tc>
                <a:tc>
                  <a:txBody>
                    <a:bodyPr/>
                    <a:lstStyle/>
                    <a:p>
                      <a:r>
                        <a:rPr lang="en-US" sz="2400"/>
                        <a:t>Wise appointing of those in spiritual authority</a:t>
                      </a:r>
                    </a:p>
                  </a:txBody>
                  <a:tcPr marL="37658" marR="37658" marT="37658" marB="37658">
                    <a:lnL>
                      <a:noFill/>
                    </a:lnL>
                    <a:lnR>
                      <a:noFill/>
                    </a:lnR>
                    <a:lnT>
                      <a:noFill/>
                    </a:lnT>
                    <a:lnB>
                      <a:noFill/>
                    </a:lnB>
                    <a:solidFill>
                      <a:srgbClr val="FFCC33"/>
                    </a:solidFill>
                  </a:tcPr>
                </a:tc>
              </a:tr>
              <a:tr h="1674536">
                <a:tc>
                  <a:txBody>
                    <a:bodyPr/>
                    <a:lstStyle/>
                    <a:p>
                      <a:r>
                        <a:rPr lang="en-US" sz="2400"/>
                        <a:t>Rev 12:10,11</a:t>
                      </a:r>
                    </a:p>
                  </a:txBody>
                  <a:tcPr marL="37658" marR="37658" marT="37658" marB="37658">
                    <a:lnL>
                      <a:noFill/>
                    </a:lnL>
                    <a:lnR>
                      <a:noFill/>
                    </a:lnR>
                    <a:lnT>
                      <a:noFill/>
                    </a:lnT>
                    <a:lnB>
                      <a:noFill/>
                    </a:lnB>
                    <a:solidFill>
                      <a:srgbClr val="FFFFCC"/>
                    </a:solidFill>
                  </a:tcPr>
                </a:tc>
                <a:tc>
                  <a:txBody>
                    <a:bodyPr/>
                    <a:lstStyle/>
                    <a:p>
                      <a:r>
                        <a:rPr lang="en-US" sz="2400"/>
                        <a:t>Accusation</a:t>
                      </a:r>
                    </a:p>
                  </a:txBody>
                  <a:tcPr marL="37658" marR="37658" marT="37658" marB="37658">
                    <a:lnL>
                      <a:noFill/>
                    </a:lnL>
                    <a:lnR>
                      <a:noFill/>
                    </a:lnR>
                    <a:lnT>
                      <a:noFill/>
                    </a:lnT>
                    <a:lnB>
                      <a:noFill/>
                    </a:lnB>
                    <a:solidFill>
                      <a:srgbClr val="FFCCCC"/>
                    </a:solidFill>
                  </a:tcPr>
                </a:tc>
                <a:tc>
                  <a:txBody>
                    <a:bodyPr/>
                    <a:lstStyle/>
                    <a:p>
                      <a:r>
                        <a:rPr lang="en-US" sz="2400"/>
                        <a:t>The blood of the Lamb and the word of their testimony..testifying to what the blood of the Lamb has done for you.</a:t>
                      </a:r>
                    </a:p>
                  </a:txBody>
                  <a:tcPr marL="37658" marR="37658" marT="37658" marB="37658">
                    <a:lnL>
                      <a:noFill/>
                    </a:lnL>
                    <a:lnR>
                      <a:noFill/>
                    </a:lnR>
                    <a:lnT>
                      <a:noFill/>
                    </a:lnT>
                    <a:lnB>
                      <a:noFill/>
                    </a:lnB>
                    <a:solidFill>
                      <a:srgbClr val="FFCC33"/>
                    </a:solidFill>
                  </a:tcPr>
                </a:tc>
              </a:tr>
              <a:tr h="2300855">
                <a:tc>
                  <a:txBody>
                    <a:bodyPr/>
                    <a:lstStyle/>
                    <a:p>
                      <a:r>
                        <a:rPr lang="en-US" sz="2400"/>
                        <a:t>Luke 4:1-13</a:t>
                      </a:r>
                    </a:p>
                  </a:txBody>
                  <a:tcPr marL="37658" marR="37658" marT="37658" marB="37658">
                    <a:lnL>
                      <a:noFill/>
                    </a:lnL>
                    <a:lnR>
                      <a:noFill/>
                    </a:lnR>
                    <a:lnT>
                      <a:noFill/>
                    </a:lnT>
                    <a:lnB>
                      <a:noFill/>
                    </a:lnB>
                    <a:solidFill>
                      <a:srgbClr val="FFFFCC"/>
                    </a:solidFill>
                  </a:tcPr>
                </a:tc>
                <a:tc>
                  <a:txBody>
                    <a:bodyPr/>
                    <a:lstStyle/>
                    <a:p>
                      <a:r>
                        <a:rPr lang="en-US" sz="2400"/>
                        <a:t>Temptation through misapplied Scriptures that seem to validate fleshly desires for physical appetite, specialness to God and power.</a:t>
                      </a:r>
                    </a:p>
                  </a:txBody>
                  <a:tcPr marL="37658" marR="37658" marT="37658" marB="37658">
                    <a:lnL>
                      <a:noFill/>
                    </a:lnL>
                    <a:lnR>
                      <a:noFill/>
                    </a:lnR>
                    <a:lnT>
                      <a:noFill/>
                    </a:lnT>
                    <a:lnB>
                      <a:noFill/>
                    </a:lnB>
                    <a:solidFill>
                      <a:srgbClr val="FFCCCC"/>
                    </a:solidFill>
                  </a:tcPr>
                </a:tc>
                <a:tc>
                  <a:txBody>
                    <a:bodyPr/>
                    <a:lstStyle/>
                    <a:p>
                      <a:r>
                        <a:rPr lang="en-US" sz="2400" dirty="0"/>
                        <a:t>Knowing the Scriptures so well that you can spot the lie and counter it with a more appropriate Scripture.</a:t>
                      </a:r>
                    </a:p>
                  </a:txBody>
                  <a:tcPr marL="37658" marR="37658" marT="37658" marB="37658">
                    <a:lnL>
                      <a:noFill/>
                    </a:lnL>
                    <a:lnR>
                      <a:noFill/>
                    </a:lnR>
                    <a:lnT>
                      <a:noFill/>
                    </a:lnT>
                    <a:lnB>
                      <a:noFill/>
                    </a:lnB>
                    <a:solidFill>
                      <a:srgbClr val="FFCC33"/>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533399"/>
          <a:ext cx="8763000" cy="6073878"/>
        </p:xfrm>
        <a:graphic>
          <a:graphicData uri="http://schemas.openxmlformats.org/drawingml/2006/table">
            <a:tbl>
              <a:tblPr/>
              <a:tblGrid>
                <a:gridCol w="2921000"/>
                <a:gridCol w="2921000"/>
                <a:gridCol w="2921000"/>
              </a:tblGrid>
              <a:tr h="1154380">
                <a:tc>
                  <a:txBody>
                    <a:bodyPr/>
                    <a:lstStyle/>
                    <a:p>
                      <a:r>
                        <a:rPr lang="en-US" sz="2000"/>
                        <a:t>1 Timothy 4:1-7</a:t>
                      </a:r>
                    </a:p>
                  </a:txBody>
                  <a:tcPr marL="31514" marR="31514" marT="31514" marB="31514">
                    <a:lnL>
                      <a:noFill/>
                    </a:lnL>
                    <a:lnR>
                      <a:noFill/>
                    </a:lnR>
                    <a:lnT>
                      <a:noFill/>
                    </a:lnT>
                    <a:lnB>
                      <a:noFill/>
                    </a:lnB>
                    <a:solidFill>
                      <a:srgbClr val="FFFFCC"/>
                    </a:solidFill>
                  </a:tcPr>
                </a:tc>
                <a:tc>
                  <a:txBody>
                    <a:bodyPr/>
                    <a:lstStyle/>
                    <a:p>
                      <a:r>
                        <a:rPr lang="en-US" sz="2000"/>
                        <a:t>Deceptive false teachings</a:t>
                      </a:r>
                    </a:p>
                  </a:txBody>
                  <a:tcPr marL="31514" marR="31514" marT="31514" marB="31514">
                    <a:lnL>
                      <a:noFill/>
                    </a:lnL>
                    <a:lnR>
                      <a:noFill/>
                    </a:lnR>
                    <a:lnT>
                      <a:noFill/>
                    </a:lnT>
                    <a:lnB>
                      <a:noFill/>
                    </a:lnB>
                    <a:solidFill>
                      <a:srgbClr val="FFCCCC"/>
                    </a:solidFill>
                  </a:tcPr>
                </a:tc>
                <a:tc>
                  <a:txBody>
                    <a:bodyPr/>
                    <a:lstStyle/>
                    <a:p>
                      <a:r>
                        <a:rPr lang="en-US" sz="2000"/>
                        <a:t>Reject fanciful tales, teach the Scriptures, sound doctrine, thankfulness, prayer</a:t>
                      </a:r>
                    </a:p>
                  </a:txBody>
                  <a:tcPr marL="31514" marR="31514" marT="31514" marB="31514">
                    <a:lnL>
                      <a:noFill/>
                    </a:lnL>
                    <a:lnR>
                      <a:noFill/>
                    </a:lnR>
                    <a:lnT>
                      <a:noFill/>
                    </a:lnT>
                    <a:lnB>
                      <a:noFill/>
                    </a:lnB>
                    <a:solidFill>
                      <a:srgbClr val="FFCC33"/>
                    </a:solidFill>
                  </a:tcPr>
                </a:tc>
              </a:tr>
              <a:tr h="1154380">
                <a:tc>
                  <a:txBody>
                    <a:bodyPr/>
                    <a:lstStyle/>
                    <a:p>
                      <a:r>
                        <a:rPr lang="en-US" sz="2000"/>
                        <a:t>James 2:17-26 Matthew 7:15-28</a:t>
                      </a:r>
                    </a:p>
                  </a:txBody>
                  <a:tcPr marL="31514" marR="31514" marT="31514" marB="31514">
                    <a:lnL>
                      <a:noFill/>
                    </a:lnL>
                    <a:lnR>
                      <a:noFill/>
                    </a:lnR>
                    <a:lnT>
                      <a:noFill/>
                    </a:lnT>
                    <a:lnB>
                      <a:noFill/>
                    </a:lnB>
                    <a:solidFill>
                      <a:srgbClr val="FFFFCC"/>
                    </a:solidFill>
                  </a:tcPr>
                </a:tc>
                <a:tc>
                  <a:txBody>
                    <a:bodyPr/>
                    <a:lstStyle/>
                    <a:p>
                      <a:r>
                        <a:rPr lang="en-US" sz="2000"/>
                        <a:t>False assurance of salvation</a:t>
                      </a:r>
                    </a:p>
                  </a:txBody>
                  <a:tcPr marL="31514" marR="31514" marT="31514" marB="31514">
                    <a:lnL>
                      <a:noFill/>
                    </a:lnL>
                    <a:lnR>
                      <a:noFill/>
                    </a:lnR>
                    <a:lnT>
                      <a:noFill/>
                    </a:lnT>
                    <a:lnB>
                      <a:noFill/>
                    </a:lnB>
                    <a:solidFill>
                      <a:srgbClr val="FFCCCC"/>
                    </a:solidFill>
                  </a:tcPr>
                </a:tc>
                <a:tc>
                  <a:txBody>
                    <a:bodyPr/>
                    <a:lstStyle/>
                    <a:p>
                      <a:r>
                        <a:rPr lang="en-US" sz="2000"/>
                        <a:t>A godly life of good works based on Jesus teaching is evidence of having true faith.</a:t>
                      </a:r>
                    </a:p>
                  </a:txBody>
                  <a:tcPr marL="31514" marR="31514" marT="31514" marB="31514">
                    <a:lnL>
                      <a:noFill/>
                    </a:lnL>
                    <a:lnR>
                      <a:noFill/>
                    </a:lnR>
                    <a:lnT>
                      <a:noFill/>
                    </a:lnT>
                    <a:lnB>
                      <a:noFill/>
                    </a:lnB>
                    <a:solidFill>
                      <a:srgbClr val="FFCC33"/>
                    </a:solidFill>
                  </a:tcPr>
                </a:tc>
              </a:tr>
              <a:tr h="1250683">
                <a:tc>
                  <a:txBody>
                    <a:bodyPr/>
                    <a:lstStyle/>
                    <a:p>
                      <a:r>
                        <a:rPr lang="en-US" sz="2000"/>
                        <a:t>Deut 7:25, 18:10-13, 32:7, Lev 19:31 Isaiah 47:13, Acts 19:19 1 Corinthians 10:14</a:t>
                      </a:r>
                    </a:p>
                  </a:txBody>
                  <a:tcPr marL="31514" marR="31514" marT="31514" marB="31514">
                    <a:lnL>
                      <a:noFill/>
                    </a:lnL>
                    <a:lnR>
                      <a:noFill/>
                    </a:lnR>
                    <a:lnT>
                      <a:noFill/>
                    </a:lnT>
                    <a:lnB>
                      <a:noFill/>
                    </a:lnB>
                    <a:solidFill>
                      <a:srgbClr val="FFFFCC"/>
                    </a:solidFill>
                  </a:tcPr>
                </a:tc>
                <a:tc>
                  <a:txBody>
                    <a:bodyPr/>
                    <a:lstStyle/>
                    <a:p>
                      <a:r>
                        <a:rPr lang="en-US" sz="2000"/>
                        <a:t>Ensnarement in the occult , divination astrology, and the worship of false gods.</a:t>
                      </a:r>
                    </a:p>
                  </a:txBody>
                  <a:tcPr marL="31514" marR="31514" marT="31514" marB="31514">
                    <a:lnL>
                      <a:noFill/>
                    </a:lnL>
                    <a:lnR>
                      <a:noFill/>
                    </a:lnR>
                    <a:lnT>
                      <a:noFill/>
                    </a:lnT>
                    <a:lnB>
                      <a:noFill/>
                    </a:lnB>
                    <a:solidFill>
                      <a:srgbClr val="FFCCCC"/>
                    </a:solidFill>
                  </a:tcPr>
                </a:tc>
                <a:tc>
                  <a:txBody>
                    <a:bodyPr/>
                    <a:lstStyle/>
                    <a:p>
                      <a:r>
                        <a:rPr lang="en-US" sz="2000"/>
                        <a:t>Destroy all objects associated with it.</a:t>
                      </a:r>
                    </a:p>
                    <a:p>
                      <a:r>
                        <a:rPr lang="en-US" sz="2000"/>
                        <a:t>Complete disassociation from it.</a:t>
                      </a:r>
                    </a:p>
                  </a:txBody>
                  <a:tcPr marL="31514" marR="31514" marT="31514" marB="31514">
                    <a:lnL>
                      <a:noFill/>
                    </a:lnL>
                    <a:lnR>
                      <a:noFill/>
                    </a:lnR>
                    <a:lnT>
                      <a:noFill/>
                    </a:lnT>
                    <a:lnB>
                      <a:noFill/>
                    </a:lnB>
                    <a:solidFill>
                      <a:srgbClr val="FFCC33"/>
                    </a:solidFill>
                  </a:tcPr>
                </a:tc>
              </a:tr>
              <a:tr h="2482890">
                <a:tc>
                  <a:txBody>
                    <a:bodyPr/>
                    <a:lstStyle/>
                    <a:p>
                      <a:r>
                        <a:rPr lang="en-US" sz="2000"/>
                        <a:t>2 Corinthians 10:3-5 Ephesians 6:10-21 Romans 8:4-6,.12:1,2 Philippians 4:8 Colossians 3:1-4.</a:t>
                      </a:r>
                    </a:p>
                  </a:txBody>
                  <a:tcPr marL="31514" marR="31514" marT="31514" marB="31514">
                    <a:lnL>
                      <a:noFill/>
                    </a:lnL>
                    <a:lnR>
                      <a:noFill/>
                    </a:lnR>
                    <a:lnT>
                      <a:noFill/>
                    </a:lnT>
                    <a:lnB>
                      <a:noFill/>
                    </a:lnB>
                    <a:solidFill>
                      <a:srgbClr val="FFFFCC"/>
                    </a:solidFill>
                  </a:tcPr>
                </a:tc>
                <a:tc>
                  <a:txBody>
                    <a:bodyPr/>
                    <a:lstStyle/>
                    <a:p>
                      <a:r>
                        <a:rPr lang="en-US" sz="2000"/>
                        <a:t>Strongholds made of thoughts that oppose God -especially prideful thoughts and unbelief. These thoughts can control the life and emotions of a person, church or country.</a:t>
                      </a:r>
                    </a:p>
                  </a:txBody>
                  <a:tcPr marL="31514" marR="31514" marT="31514" marB="31514">
                    <a:lnL>
                      <a:noFill/>
                    </a:lnL>
                    <a:lnR>
                      <a:noFill/>
                    </a:lnR>
                    <a:lnT>
                      <a:noFill/>
                    </a:lnT>
                    <a:lnB>
                      <a:noFill/>
                    </a:lnB>
                    <a:solidFill>
                      <a:srgbClr val="FFCCCC"/>
                    </a:solidFill>
                  </a:tcPr>
                </a:tc>
                <a:tc>
                  <a:txBody>
                    <a:bodyPr/>
                    <a:lstStyle/>
                    <a:p>
                      <a:r>
                        <a:rPr lang="en-US" sz="2000" dirty="0"/>
                        <a:t>Biblical apologetics, renewing the mind. Setting the mind on the things of the Spirit Use of our spiritual </a:t>
                      </a:r>
                      <a:r>
                        <a:rPr lang="en-US" sz="2000" dirty="0" err="1"/>
                        <a:t>armour</a:t>
                      </a:r>
                      <a:r>
                        <a:rPr lang="en-US" sz="2000" dirty="0"/>
                        <a:t> combined with faith, the word of God, prayer in the Spirit and humble submission.</a:t>
                      </a:r>
                    </a:p>
                  </a:txBody>
                  <a:tcPr marL="31514" marR="31514" marT="31514" marB="31514">
                    <a:lnL>
                      <a:noFill/>
                    </a:lnL>
                    <a:lnR>
                      <a:noFill/>
                    </a:lnR>
                    <a:lnT>
                      <a:noFill/>
                    </a:lnT>
                    <a:lnB>
                      <a:noFill/>
                    </a:lnB>
                    <a:solidFill>
                      <a:srgbClr val="FFCC33"/>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1" y="304801"/>
          <a:ext cx="8686799" cy="6248400"/>
        </p:xfrm>
        <a:graphic>
          <a:graphicData uri="http://schemas.openxmlformats.org/drawingml/2006/table">
            <a:tbl>
              <a:tblPr/>
              <a:tblGrid>
                <a:gridCol w="2632363"/>
                <a:gridCol w="3027218"/>
                <a:gridCol w="3027218"/>
              </a:tblGrid>
              <a:tr h="2690167">
                <a:tc>
                  <a:txBody>
                    <a:bodyPr/>
                    <a:lstStyle/>
                    <a:p>
                      <a:r>
                        <a:rPr lang="en-US" sz="2000"/>
                        <a:t>Matthew 23:17,19,24,26 Luke 4:18 John 9;39 Romans 10:7-10,25 2Corinthians 3:14-17, 4:3,4 Ephesians 4:17-24, 1 John 2:10,11</a:t>
                      </a:r>
                    </a:p>
                  </a:txBody>
                  <a:tcPr marL="30621" marR="30621" marT="30621" marB="30621">
                    <a:lnL>
                      <a:noFill/>
                    </a:lnL>
                    <a:lnR>
                      <a:noFill/>
                    </a:lnR>
                    <a:lnT>
                      <a:noFill/>
                    </a:lnT>
                    <a:lnB>
                      <a:noFill/>
                    </a:lnB>
                    <a:solidFill>
                      <a:srgbClr val="FFFFCC"/>
                    </a:solidFill>
                  </a:tcPr>
                </a:tc>
                <a:tc>
                  <a:txBody>
                    <a:bodyPr/>
                    <a:lstStyle/>
                    <a:p>
                      <a:r>
                        <a:rPr lang="en-US" sz="2000"/>
                        <a:t>Blinding the minds of unbelievers. Especially those who stubbornly refuse Christ.</a:t>
                      </a:r>
                    </a:p>
                  </a:txBody>
                  <a:tcPr marL="30621" marR="30621" marT="30621" marB="30621">
                    <a:lnL>
                      <a:noFill/>
                    </a:lnL>
                    <a:lnR>
                      <a:noFill/>
                    </a:lnR>
                    <a:lnT>
                      <a:noFill/>
                    </a:lnT>
                    <a:lnB>
                      <a:noFill/>
                    </a:lnB>
                    <a:solidFill>
                      <a:srgbClr val="FFCCCC"/>
                    </a:solidFill>
                  </a:tcPr>
                </a:tc>
                <a:tc>
                  <a:txBody>
                    <a:bodyPr/>
                    <a:lstStyle/>
                    <a:p>
                      <a:r>
                        <a:rPr lang="en-US" sz="2000"/>
                        <a:t>Turning to Christ. Having a willingness to accept the light and seek it further. Renewal of the mind. Loving your brother in Christ Good teaching and intercession can "open the eyes of the blind".</a:t>
                      </a:r>
                    </a:p>
                  </a:txBody>
                  <a:tcPr marL="30621" marR="30621" marT="30621" marB="30621">
                    <a:lnL>
                      <a:noFill/>
                    </a:lnL>
                    <a:lnR>
                      <a:noFill/>
                    </a:lnR>
                    <a:lnT>
                      <a:noFill/>
                    </a:lnT>
                    <a:lnB>
                      <a:noFill/>
                    </a:lnB>
                    <a:solidFill>
                      <a:srgbClr val="FFCC33"/>
                    </a:solidFill>
                  </a:tcPr>
                </a:tc>
              </a:tr>
              <a:tr h="1388667">
                <a:tc>
                  <a:txBody>
                    <a:bodyPr/>
                    <a:lstStyle/>
                    <a:p>
                      <a:r>
                        <a:rPr lang="en-US" sz="2000"/>
                        <a:t>1 Corinthians 10:14-22</a:t>
                      </a:r>
                    </a:p>
                  </a:txBody>
                  <a:tcPr marL="30621" marR="30621" marT="30621" marB="30621">
                    <a:lnL>
                      <a:noFill/>
                    </a:lnL>
                    <a:lnR>
                      <a:noFill/>
                    </a:lnR>
                    <a:lnT>
                      <a:noFill/>
                    </a:lnT>
                    <a:lnB>
                      <a:noFill/>
                    </a:lnB>
                    <a:solidFill>
                      <a:srgbClr val="FFFFCC"/>
                    </a:solidFill>
                  </a:tcPr>
                </a:tc>
                <a:tc>
                  <a:txBody>
                    <a:bodyPr/>
                    <a:lstStyle/>
                    <a:p>
                      <a:r>
                        <a:rPr lang="en-US" sz="2000"/>
                        <a:t>Religious ceremonies that appear "cultural" but are in fact demonic.</a:t>
                      </a:r>
                    </a:p>
                  </a:txBody>
                  <a:tcPr marL="30621" marR="30621" marT="30621" marB="30621">
                    <a:lnL>
                      <a:noFill/>
                    </a:lnL>
                    <a:lnR>
                      <a:noFill/>
                    </a:lnR>
                    <a:lnT>
                      <a:noFill/>
                    </a:lnT>
                    <a:lnB>
                      <a:noFill/>
                    </a:lnB>
                    <a:solidFill>
                      <a:srgbClr val="FFCCCC"/>
                    </a:solidFill>
                  </a:tcPr>
                </a:tc>
                <a:tc>
                  <a:txBody>
                    <a:bodyPr/>
                    <a:lstStyle/>
                    <a:p>
                      <a:r>
                        <a:rPr lang="en-US" sz="2000"/>
                        <a:t>Awareness of the spiritual realities that undergird such things.</a:t>
                      </a:r>
                    </a:p>
                    <a:p>
                      <a:r>
                        <a:rPr lang="en-US" sz="2000"/>
                        <a:t>Not participating in them.</a:t>
                      </a:r>
                    </a:p>
                  </a:txBody>
                  <a:tcPr marL="30621" marR="30621" marT="30621" marB="30621">
                    <a:lnL>
                      <a:noFill/>
                    </a:lnL>
                    <a:lnR>
                      <a:noFill/>
                    </a:lnR>
                    <a:lnT>
                      <a:noFill/>
                    </a:lnT>
                    <a:lnB>
                      <a:noFill/>
                    </a:lnB>
                    <a:solidFill>
                      <a:srgbClr val="FFCC33"/>
                    </a:solidFill>
                  </a:tcPr>
                </a:tc>
              </a:tr>
              <a:tr h="2169566">
                <a:tc>
                  <a:txBody>
                    <a:bodyPr/>
                    <a:lstStyle/>
                    <a:p>
                      <a:r>
                        <a:rPr lang="fi-FI" sz="2000"/>
                        <a:t>Matthew 12:27-29, 16:19, 18:18-20, Luke 11:19-22</a:t>
                      </a:r>
                    </a:p>
                  </a:txBody>
                  <a:tcPr marL="30621" marR="30621" marT="30621" marB="30621">
                    <a:lnL>
                      <a:noFill/>
                    </a:lnL>
                    <a:lnR>
                      <a:noFill/>
                    </a:lnR>
                    <a:lnT>
                      <a:noFill/>
                    </a:lnT>
                    <a:lnB>
                      <a:noFill/>
                    </a:lnB>
                    <a:solidFill>
                      <a:srgbClr val="FFFFCC"/>
                    </a:solidFill>
                  </a:tcPr>
                </a:tc>
                <a:tc>
                  <a:txBody>
                    <a:bodyPr/>
                    <a:lstStyle/>
                    <a:p>
                      <a:r>
                        <a:rPr lang="en-US" sz="2000"/>
                        <a:t>Unrestrained Satanic activity. Spiritual wickedness in the heavenly realms. Spiritual "strong men" occupying a person, place or nation.</a:t>
                      </a:r>
                    </a:p>
                  </a:txBody>
                  <a:tcPr marL="30621" marR="30621" marT="30621" marB="30621">
                    <a:lnL>
                      <a:noFill/>
                    </a:lnL>
                    <a:lnR>
                      <a:noFill/>
                    </a:lnR>
                    <a:lnT>
                      <a:noFill/>
                    </a:lnT>
                    <a:lnB>
                      <a:noFill/>
                    </a:lnB>
                    <a:solidFill>
                      <a:srgbClr val="FFCCCC"/>
                    </a:solidFill>
                  </a:tcPr>
                </a:tc>
                <a:tc>
                  <a:txBody>
                    <a:bodyPr/>
                    <a:lstStyle/>
                    <a:p>
                      <a:r>
                        <a:rPr lang="en-US" sz="2000" dirty="0"/>
                        <a:t>Binding and loosing in Jesus name which may often have a corporate dimension to it.</a:t>
                      </a:r>
                    </a:p>
                  </a:txBody>
                  <a:tcPr marL="30621" marR="30621" marT="30621" marB="30621">
                    <a:lnL>
                      <a:noFill/>
                    </a:lnL>
                    <a:lnR>
                      <a:noFill/>
                    </a:lnR>
                    <a:lnT>
                      <a:noFill/>
                    </a:lnT>
                    <a:lnB>
                      <a:noFill/>
                    </a:lnB>
                    <a:solidFill>
                      <a:srgbClr val="FFCC33"/>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0"/>
          <a:ext cx="8763000" cy="6248400"/>
        </p:xfrm>
        <a:graphic>
          <a:graphicData uri="http://schemas.openxmlformats.org/drawingml/2006/table">
            <a:tbl>
              <a:tblPr/>
              <a:tblGrid>
                <a:gridCol w="2921000"/>
                <a:gridCol w="2921000"/>
                <a:gridCol w="2921000"/>
              </a:tblGrid>
              <a:tr h="1730719">
                <a:tc>
                  <a:txBody>
                    <a:bodyPr/>
                    <a:lstStyle/>
                    <a:p>
                      <a:r>
                        <a:rPr lang="en-US" sz="2400" dirty="0"/>
                        <a:t>Matthew 9:32-34 Luke 13:11-16 Matthew 8;16,17 Mark 9:14-29</a:t>
                      </a:r>
                    </a:p>
                  </a:txBody>
                  <a:tcPr marL="44956" marR="44956" marT="44956" marB="44956">
                    <a:lnL>
                      <a:noFill/>
                    </a:lnL>
                    <a:lnR>
                      <a:noFill/>
                    </a:lnR>
                    <a:lnT>
                      <a:noFill/>
                    </a:lnT>
                    <a:lnB>
                      <a:noFill/>
                    </a:lnB>
                    <a:solidFill>
                      <a:srgbClr val="FFFFCC"/>
                    </a:solidFill>
                  </a:tcPr>
                </a:tc>
                <a:tc>
                  <a:txBody>
                    <a:bodyPr/>
                    <a:lstStyle/>
                    <a:p>
                      <a:r>
                        <a:rPr lang="en-US" sz="2400" dirty="0"/>
                        <a:t>Disease caused by demons (not all disease is meant)</a:t>
                      </a:r>
                    </a:p>
                  </a:txBody>
                  <a:tcPr marL="44956" marR="44956" marT="44956" marB="44956">
                    <a:lnL>
                      <a:noFill/>
                    </a:lnL>
                    <a:lnR>
                      <a:noFill/>
                    </a:lnR>
                    <a:lnT>
                      <a:noFill/>
                    </a:lnT>
                    <a:lnB>
                      <a:noFill/>
                    </a:lnB>
                    <a:solidFill>
                      <a:srgbClr val="FFCCCC"/>
                    </a:solidFill>
                  </a:tcPr>
                </a:tc>
                <a:tc>
                  <a:txBody>
                    <a:bodyPr/>
                    <a:lstStyle/>
                    <a:p>
                      <a:r>
                        <a:rPr lang="en-US" sz="2400"/>
                        <a:t>Healing. Prayer and fasting. Faith. Use of command prayers in the name of Jesus.</a:t>
                      </a:r>
                    </a:p>
                  </a:txBody>
                  <a:tcPr marL="44956" marR="44956" marT="44956" marB="44956">
                    <a:lnL>
                      <a:noFill/>
                    </a:lnL>
                    <a:lnR>
                      <a:noFill/>
                    </a:lnR>
                    <a:lnT>
                      <a:noFill/>
                    </a:lnT>
                    <a:lnB>
                      <a:noFill/>
                    </a:lnB>
                    <a:solidFill>
                      <a:srgbClr val="FFCC33"/>
                    </a:solidFill>
                  </a:tcPr>
                </a:tc>
              </a:tr>
              <a:tr h="4517681">
                <a:tc>
                  <a:txBody>
                    <a:bodyPr/>
                    <a:lstStyle/>
                    <a:p>
                      <a:r>
                        <a:rPr lang="en-US" sz="2400"/>
                        <a:t>Luke 10:17-19 Acts 16:16-18 Mark 5:1-20, 9:14-29 Luke 11:20-26 Acts 5;16, 8:7</a:t>
                      </a:r>
                    </a:p>
                  </a:txBody>
                  <a:tcPr marL="44956" marR="44956" marT="44956" marB="44956">
                    <a:lnL>
                      <a:noFill/>
                    </a:lnL>
                    <a:lnR>
                      <a:noFill/>
                    </a:lnR>
                    <a:lnT>
                      <a:noFill/>
                    </a:lnT>
                    <a:lnB>
                      <a:noFill/>
                    </a:lnB>
                    <a:solidFill>
                      <a:srgbClr val="FFFFCC"/>
                    </a:solidFill>
                  </a:tcPr>
                </a:tc>
                <a:tc>
                  <a:txBody>
                    <a:bodyPr/>
                    <a:lstStyle/>
                    <a:p>
                      <a:r>
                        <a:rPr lang="en-US" sz="2400" dirty="0"/>
                        <a:t>Demon-possession</a:t>
                      </a:r>
                    </a:p>
                  </a:txBody>
                  <a:tcPr marL="44956" marR="44956" marT="44956" marB="44956">
                    <a:lnL>
                      <a:noFill/>
                    </a:lnL>
                    <a:lnR>
                      <a:noFill/>
                    </a:lnR>
                    <a:lnT>
                      <a:noFill/>
                    </a:lnT>
                    <a:lnB>
                      <a:noFill/>
                    </a:lnB>
                    <a:solidFill>
                      <a:srgbClr val="FFCCCC"/>
                    </a:solidFill>
                  </a:tcPr>
                </a:tc>
                <a:tc>
                  <a:txBody>
                    <a:bodyPr/>
                    <a:lstStyle/>
                    <a:p>
                      <a:r>
                        <a:rPr lang="en-US" sz="2400" dirty="0"/>
                        <a:t>Use of the name of Jesus with authority. Command the demons to leave. Sometimes it may help to identify the demons. Then the delivered person must live a Holy Spirit filled life. Faith and prayer are necessary and sometimes fasting.</a:t>
                      </a:r>
                    </a:p>
                  </a:txBody>
                  <a:tcPr marL="44956" marR="44956" marT="44956" marB="44956">
                    <a:lnL>
                      <a:noFill/>
                    </a:lnL>
                    <a:lnR>
                      <a:noFill/>
                    </a:lnR>
                    <a:lnT>
                      <a:noFill/>
                    </a:lnT>
                    <a:lnB>
                      <a:noFill/>
                    </a:lnB>
                    <a:solidFill>
                      <a:srgbClr val="FFCC33"/>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p>
            <a:r>
              <a:rPr lang="en-US" dirty="0" smtClean="0">
                <a:effectLst>
                  <a:outerShdw blurRad="38100" dist="38100" dir="2700000" algn="tl">
                    <a:srgbClr val="000000">
                      <a:alpha val="43137"/>
                    </a:srgbClr>
                  </a:outerShdw>
                </a:effectLst>
              </a:rPr>
              <a:t>A Prayer – Part 1</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5181600"/>
          </a:xfrm>
        </p:spPr>
        <p:txBody>
          <a:bodyPr>
            <a:normAutofit/>
          </a:bodyPr>
          <a:lstStyle/>
          <a:p>
            <a:r>
              <a:rPr lang="en-US" i="1" dirty="0" smtClean="0"/>
              <a:t>I honestly confess my sins (list them) including any occult involvement of my parents and ancestors (list them) </a:t>
            </a:r>
            <a:br>
              <a:rPr lang="en-US" i="1" dirty="0" smtClean="0"/>
            </a:br>
            <a:r>
              <a:rPr lang="en-US" i="1" dirty="0" smtClean="0"/>
              <a:t>(Exodus 20:5,  Deuteronomy 5:9,  2 Samuel 21:1)</a:t>
            </a:r>
            <a:endParaRPr lang="en-US" dirty="0" smtClean="0"/>
          </a:p>
          <a:p>
            <a:r>
              <a:rPr lang="en-US" i="1" dirty="0" smtClean="0"/>
              <a:t>I renounce the Devil and all his works. (this may include destroying occult objects such as magic books &amp; idols )</a:t>
            </a:r>
            <a:br>
              <a:rPr lang="en-US" i="1" dirty="0" smtClean="0"/>
            </a:br>
            <a:r>
              <a:rPr lang="en-US" i="1" dirty="0" smtClean="0"/>
              <a:t>(Acts 19:17-20,  Deuteronomy 7:24-26)</a:t>
            </a:r>
            <a:endParaRPr lang="en-US" dirty="0" smtClean="0"/>
          </a:p>
          <a:p>
            <a:r>
              <a:rPr lang="en-US" i="1" dirty="0" smtClean="0"/>
              <a:t>I forgive others (list their names) just as Jesus Christ has forgiven me. (Ephesians 4:32, Matthew 6:12-15,)</a:t>
            </a:r>
            <a:endParaRPr lang="en-US" dirty="0" smtClean="0"/>
          </a:p>
          <a:p>
            <a:r>
              <a:rPr lang="en-US" i="1" dirty="0" smtClean="0"/>
              <a:t>I claim my spiritual cleansing by the blood of Jesus Christ  whom I confess to be my Savior and my Lord. </a:t>
            </a:r>
            <a:br>
              <a:rPr lang="en-US" i="1" dirty="0" smtClean="0"/>
            </a:br>
            <a:r>
              <a:rPr lang="en-US" i="1" dirty="0" smtClean="0"/>
              <a:t>(1 John 1:7-9, Hebrews 9:14)</a:t>
            </a:r>
            <a:endParaRPr lang="en-US"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838200"/>
          </a:xfrm>
        </p:spPr>
        <p:txBody>
          <a:bodyPr/>
          <a:lstStyle/>
          <a:p>
            <a:r>
              <a:rPr lang="en-US" dirty="0" smtClean="0">
                <a:effectLst>
                  <a:outerShdw blurRad="38100" dist="38100" dir="2700000" algn="tl">
                    <a:srgbClr val="000000">
                      <a:alpha val="43137"/>
                    </a:srgbClr>
                  </a:outerShdw>
                </a:effectLst>
              </a:rPr>
              <a:t>A Prayer – Part Two</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447800"/>
            <a:ext cx="8610600" cy="5181600"/>
          </a:xfrm>
        </p:spPr>
        <p:txBody>
          <a:bodyPr>
            <a:normAutofit fontScale="92500" lnSpcReduction="10000"/>
          </a:bodyPr>
          <a:lstStyle/>
          <a:p>
            <a:r>
              <a:rPr lang="en-US" i="1" dirty="0" smtClean="0"/>
              <a:t>I </a:t>
            </a:r>
            <a:r>
              <a:rPr lang="en-US" i="1" dirty="0" smtClean="0"/>
              <a:t>now give any ground that Satan may have had in my life over to the Lordship of  Jesus Christ and I ask for God to fill me with the Holy Spirit and with joy. (Ephesians 5:1-18)</a:t>
            </a:r>
          </a:p>
          <a:p>
            <a:r>
              <a:rPr lang="en-US" i="1" dirty="0" smtClean="0"/>
              <a:t>I take up my spiritual authority as  one seated in heavenly realms with Christ Jesus and in the Name of Jesus Christ of Nazareth I command Satan and all his demons to depart from me. (Ephesians 2:6, 1:20,  Mark 3:15, 16:17,18; Luke 9:1)</a:t>
            </a:r>
          </a:p>
          <a:p>
            <a:r>
              <a:rPr lang="en-US" i="1" dirty="0" smtClean="0"/>
              <a:t>I claim that all curses spoken and written against me are broken by the cross of Jesus Christ.  (Galatians 3:10-14, Colossians 2:13-15) and that I have all the spiritual blessings in the heavenly realms  (Ephesians 1:3) including the blessings of Abraham (Galatians 3:14,29) for God has out-blessed the curse (Psalm 109:28) and turned it into a blessing (Deuteronomy 23:5)</a:t>
            </a:r>
          </a:p>
          <a:p>
            <a:r>
              <a:rPr lang="en-US" i="1" dirty="0" smtClean="0"/>
              <a:t>And I now prayerfully put on each piece of the full armor of God (name each piece see Ephesians 6:10-20)  and I will walk in the light as He is in the light ( 1 John 1:5-7).  In Jesus’ Name. Amen.</a:t>
            </a:r>
          </a:p>
          <a:p>
            <a:pPr>
              <a:buNone/>
            </a:pP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868362"/>
          </a:xfrm>
        </p:spPr>
        <p:txBody>
          <a:bodyPr/>
          <a:lstStyle/>
          <a:p>
            <a:r>
              <a:rPr lang="en-US" dirty="0" smtClean="0">
                <a:effectLst>
                  <a:outerShdw blurRad="38100" dist="38100" dir="2700000" algn="tl">
                    <a:srgbClr val="000000">
                      <a:alpha val="43137"/>
                    </a:srgbClr>
                  </a:outerShdw>
                </a:effectLst>
              </a:rPr>
              <a:t>The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4953000"/>
          </a:xfrm>
        </p:spPr>
        <p:txBody>
          <a:bodyPr/>
          <a:lstStyle/>
          <a:p>
            <a:r>
              <a:rPr lang="en-US" dirty="0" smtClean="0"/>
              <a:t>Many people have found that it is very helpful to pray the prayer for spiritual cleansing twice a day for about two or three weeks</a:t>
            </a:r>
            <a:r>
              <a:rPr lang="en-US" dirty="0" smtClean="0"/>
              <a:t>. (“Spiritual Antibiotics”)</a:t>
            </a:r>
            <a:br>
              <a:rPr lang="en-US" dirty="0" smtClean="0"/>
            </a:br>
            <a:endParaRPr lang="en-US" i="1" dirty="0" smtClean="0"/>
          </a:p>
          <a:p>
            <a:r>
              <a:rPr lang="en-US" dirty="0" smtClean="0"/>
              <a:t>As you pray you will begin to feel ‘lighter’ spiritually and the heaviness of the spiritual oppression will fade away</a:t>
            </a:r>
            <a:r>
              <a:rPr lang="en-US" dirty="0" smtClean="0"/>
              <a:t>.</a:t>
            </a:r>
            <a:br>
              <a:rPr lang="en-US" dirty="0" smtClean="0"/>
            </a:br>
            <a:endParaRPr lang="en-US" i="1" dirty="0" smtClean="0"/>
          </a:p>
          <a:p>
            <a:r>
              <a:rPr lang="en-US" dirty="0" smtClean="0"/>
              <a:t>God may bring things to mind that you have to do, such as apologizing to someone or repaying a debt. As you follow these leadings of the Holy Spirit you will find relief.</a:t>
            </a:r>
            <a:endParaRPr lang="en-US" i="1" dirty="0" smtClean="0"/>
          </a:p>
          <a:p>
            <a:pPr>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Spiritual Oppression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dirty="0" smtClean="0"/>
              <a:t>Christians cannot be fully possessed by the Devil (because they have the Holy Spirit) but they can be oppressed, hindered and harassed</a:t>
            </a:r>
            <a:r>
              <a:rPr lang="en-US" dirty="0" smtClean="0"/>
              <a:t>.</a:t>
            </a:r>
          </a:p>
          <a:p>
            <a:r>
              <a:rPr lang="en-US" dirty="0" smtClean="0"/>
              <a:t> </a:t>
            </a:r>
            <a:r>
              <a:rPr lang="en-US" dirty="0" smtClean="0"/>
              <a:t>Such spiritual oppression often stems from things such as involvement in the occult, false teaching, and sexual immorality, or from keeping idols or magic books in the house (Deut. 7:24-26). </a:t>
            </a:r>
            <a:endParaRPr lang="en-US" dirty="0" smtClean="0"/>
          </a:p>
          <a:p>
            <a:r>
              <a:rPr lang="en-US" dirty="0" smtClean="0"/>
              <a:t>Oppression </a:t>
            </a:r>
            <a:r>
              <a:rPr lang="en-US" dirty="0" smtClean="0"/>
              <a:t>can also come from outside through curses and witch-craft or from within ourselves because we harbor hatred, </a:t>
            </a:r>
            <a:r>
              <a:rPr lang="en-US" dirty="0" smtClean="0"/>
              <a:t>bitterness </a:t>
            </a:r>
            <a:r>
              <a:rPr lang="en-US" dirty="0" smtClean="0"/>
              <a:t>, malice and </a:t>
            </a:r>
            <a:r>
              <a:rPr lang="en-US" dirty="0" err="1" smtClean="0"/>
              <a:t>unforgiveness</a:t>
            </a:r>
            <a:r>
              <a:rPr lang="en-US" dirty="0" smtClean="0"/>
              <a:t> in our hearts (Matthew </a:t>
            </a:r>
            <a:r>
              <a:rPr lang="en-US" dirty="0" smtClean="0"/>
              <a:t>18:21-35, Ephesians 4;25-32)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838200"/>
          </a:xfrm>
        </p:spPr>
        <p:txBody>
          <a:bodyPr>
            <a:normAutofit/>
          </a:bodyPr>
          <a:lstStyle/>
          <a:p>
            <a:r>
              <a:rPr lang="en-US" dirty="0" smtClean="0">
                <a:effectLst>
                  <a:outerShdw blurRad="38100" dist="38100" dir="2700000" algn="tl">
                    <a:srgbClr val="000000">
                      <a:alpha val="43137"/>
                    </a:srgbClr>
                  </a:outerShdw>
                </a:effectLst>
              </a:rPr>
              <a:t>Precautions!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990600"/>
            <a:ext cx="8305800" cy="5867400"/>
          </a:xfrm>
        </p:spPr>
        <p:txBody>
          <a:bodyPr>
            <a:normAutofit lnSpcReduction="10000"/>
          </a:bodyPr>
          <a:lstStyle/>
          <a:p>
            <a:r>
              <a:rPr lang="en-US" dirty="0" smtClean="0"/>
              <a:t>Have a prayer covering before, during and afterwards.</a:t>
            </a:r>
          </a:p>
          <a:p>
            <a:r>
              <a:rPr lang="en-US" dirty="0" smtClean="0"/>
              <a:t>Minister in teams of two or three with at least one experienced person in the team.</a:t>
            </a:r>
          </a:p>
          <a:p>
            <a:r>
              <a:rPr lang="en-US" dirty="0" smtClean="0"/>
              <a:t>Never minister deliverance alone with a person of the opposite gender</a:t>
            </a:r>
          </a:p>
          <a:p>
            <a:r>
              <a:rPr lang="en-US" dirty="0" smtClean="0"/>
              <a:t>Always obey the Spirit’s leading in every detail</a:t>
            </a:r>
          </a:p>
          <a:p>
            <a:r>
              <a:rPr lang="en-US" dirty="0" smtClean="0"/>
              <a:t>Use the name of Jesus, not power objects or rituals</a:t>
            </a:r>
          </a:p>
          <a:p>
            <a:r>
              <a:rPr lang="en-US" dirty="0" smtClean="0"/>
              <a:t>Be cautious about laying hands on a person who is manifesting instead “cast them out with a word..”</a:t>
            </a:r>
          </a:p>
          <a:p>
            <a:r>
              <a:rPr lang="en-US" dirty="0" smtClean="0"/>
              <a:t>Use the spiritual cleansing prayer first. “Remove the rubbish and the rats will leave”</a:t>
            </a:r>
          </a:p>
          <a:p>
            <a:r>
              <a:rPr lang="en-US" dirty="0" smtClean="0"/>
              <a:t>Do not use physical force, do not do anything illegal or sexual</a:t>
            </a:r>
          </a:p>
          <a:p>
            <a:r>
              <a:rPr lang="en-US" dirty="0" smtClean="0"/>
              <a:t>Do not give legal, medical or financial advice</a:t>
            </a:r>
          </a:p>
          <a:p>
            <a:r>
              <a:rPr lang="en-US" dirty="0" smtClean="0"/>
              <a:t>Never tell anyone to alter their medications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762000"/>
          </a:xfrm>
        </p:spPr>
        <p:txBody>
          <a:bodyPr>
            <a:normAutofit/>
          </a:bodyPr>
          <a:lstStyle/>
          <a:p>
            <a:r>
              <a:rPr lang="en-US" dirty="0" smtClean="0">
                <a:effectLst>
                  <a:outerShdw blurRad="38100" dist="38100" dir="2700000" algn="tl">
                    <a:srgbClr val="000000">
                      <a:alpha val="43137"/>
                    </a:srgbClr>
                  </a:outerShdw>
                </a:effectLst>
              </a:rPr>
              <a:t>Symptoms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990600"/>
            <a:ext cx="8686800" cy="5867400"/>
          </a:xfrm>
        </p:spPr>
        <p:txBody>
          <a:bodyPr>
            <a:normAutofit fontScale="92500" lnSpcReduction="20000"/>
          </a:bodyPr>
          <a:lstStyle/>
          <a:p>
            <a:r>
              <a:rPr lang="en-US" dirty="0" smtClean="0"/>
              <a:t>1. Hopelessness, despair, loss of confidence, spiritual anguish and struggle, the constant feeling of accusation or of being ‘unclean’ in some way.</a:t>
            </a:r>
          </a:p>
          <a:p>
            <a:r>
              <a:rPr lang="en-US" dirty="0" smtClean="0"/>
              <a:t>2. The sense of being cursed or of being the victim of some malicious spiritual force. A feeling that hatred, malice  or envy is being directed at you in order to destroy you.</a:t>
            </a:r>
          </a:p>
          <a:p>
            <a:r>
              <a:rPr lang="en-US" dirty="0" smtClean="0"/>
              <a:t>3. An out-of-control thought life,  very vivid fantasies and daydreams, being unable to think straight. Numerous fears.</a:t>
            </a:r>
          </a:p>
          <a:p>
            <a:r>
              <a:rPr lang="en-US" dirty="0" smtClean="0"/>
              <a:t>4. A sense of being ‘blocked’ or stifled in one’s Christian life. A pronounced loss of enthusiasm for  spiritual things.</a:t>
            </a:r>
          </a:p>
          <a:p>
            <a:r>
              <a:rPr lang="en-US" dirty="0" smtClean="0"/>
              <a:t>5. Addictions, compulsions, lying,  impulsiveness, habitual folly, excessive materialism, being hyper-critical, outbursts of anger,  a long line of broken relationships.</a:t>
            </a:r>
          </a:p>
          <a:p>
            <a:r>
              <a:rPr lang="en-US" dirty="0" smtClean="0"/>
              <a:t>6. The feeling of being attacked, strangled or seduced by spirits during one’s sleep. Seeing dark shapes. Hearing seducing, accusing or very demanding voices.</a:t>
            </a:r>
          </a:p>
          <a:p>
            <a:r>
              <a:rPr lang="en-US" dirty="0" smtClean="0"/>
              <a:t>7. Unusual , even bizarre accidents and illnesses, constant financial problems, a continual lack of success in life despite one’s best efforts.</a:t>
            </a:r>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Ephesus City of Spiritual Warfare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447800"/>
            <a:ext cx="7772400" cy="5105400"/>
          </a:xfrm>
        </p:spPr>
        <p:txBody>
          <a:bodyPr>
            <a:normAutofit/>
          </a:bodyPr>
          <a:lstStyle/>
          <a:p>
            <a:r>
              <a:rPr lang="en-US" dirty="0" smtClean="0"/>
              <a:t>Acts 19 tells us that Ephesus was full of occult activity such as Jewish exorcists, magicians, idol manufacturers and above them all a gigantic temple to Diana  (also known as Artemis</a:t>
            </a:r>
            <a:r>
              <a:rPr lang="en-US" dirty="0" smtClean="0"/>
              <a:t>).</a:t>
            </a:r>
            <a:br>
              <a:rPr lang="en-US" dirty="0" smtClean="0"/>
            </a:br>
            <a:r>
              <a:rPr lang="en-US" dirty="0" smtClean="0"/>
              <a:t>  </a:t>
            </a:r>
          </a:p>
          <a:p>
            <a:r>
              <a:rPr lang="en-US" dirty="0" smtClean="0"/>
              <a:t>The </a:t>
            </a:r>
            <a:r>
              <a:rPr lang="en-US" dirty="0" smtClean="0"/>
              <a:t>apostles Paul and John both ministered there and </a:t>
            </a:r>
            <a:r>
              <a:rPr lang="en-US" dirty="0" smtClean="0"/>
              <a:t>the epistles of Ephesians </a:t>
            </a:r>
            <a:r>
              <a:rPr lang="en-US" dirty="0" smtClean="0"/>
              <a:t>and 1 John </a:t>
            </a:r>
            <a:r>
              <a:rPr lang="en-US" dirty="0" smtClean="0"/>
              <a:t>(both written to the church in Ephesus) tell </a:t>
            </a:r>
            <a:r>
              <a:rPr lang="en-US" dirty="0" smtClean="0"/>
              <a:t>us much about how to combat spiritual oppression. </a:t>
            </a:r>
            <a:r>
              <a:rPr lang="en-US" dirty="0" smtClean="0"/>
              <a:t/>
            </a:r>
            <a:br>
              <a:rPr lang="en-US" dirty="0" smtClean="0"/>
            </a:br>
            <a:endParaRPr lang="en-US" dirty="0" smtClean="0"/>
          </a:p>
          <a:p>
            <a:r>
              <a:rPr lang="en-US" dirty="0" smtClean="0"/>
              <a:t>Another center of spiritual warfare was </a:t>
            </a:r>
            <a:r>
              <a:rPr lang="en-US" dirty="0" err="1" smtClean="0"/>
              <a:t>Pergamos</a:t>
            </a:r>
            <a:r>
              <a:rPr lang="en-US" dirty="0" smtClean="0"/>
              <a:t> (where Satan’s throne , the temple and altar to Zeus) was.</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Acts 19….</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Read Acts chapter 19 and list all the seven kinds of spiritual warfare taking place in Ephesus at this time…</a:t>
            </a:r>
          </a:p>
          <a:p>
            <a:r>
              <a:rPr lang="en-US" dirty="0" smtClean="0"/>
              <a:t>V. 1-7 _________________________________</a:t>
            </a:r>
          </a:p>
          <a:p>
            <a:r>
              <a:rPr lang="en-US" dirty="0" smtClean="0"/>
              <a:t>V.8-10 _________________________________</a:t>
            </a:r>
          </a:p>
          <a:p>
            <a:r>
              <a:rPr lang="en-US" dirty="0" smtClean="0"/>
              <a:t>V. 11 __________________________________</a:t>
            </a:r>
          </a:p>
          <a:p>
            <a:r>
              <a:rPr lang="en-US" dirty="0" smtClean="0"/>
              <a:t>V.13-17  ________________________________</a:t>
            </a:r>
          </a:p>
          <a:p>
            <a:r>
              <a:rPr lang="en-US" dirty="0" smtClean="0"/>
              <a:t>V.18-20 _________________________________</a:t>
            </a:r>
          </a:p>
          <a:p>
            <a:r>
              <a:rPr lang="en-US" dirty="0" smtClean="0"/>
              <a:t>V.  21-27 ________________________________</a:t>
            </a:r>
          </a:p>
          <a:p>
            <a:r>
              <a:rPr lang="en-US" dirty="0" smtClean="0"/>
              <a:t>V. 28-41 _________________________________</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Christ’s Conquest!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dirty="0" smtClean="0"/>
              <a:t>1. The powers of darkness are real (Ephesians 2:2,  6:12</a:t>
            </a:r>
            <a:r>
              <a:rPr lang="en-US" dirty="0" smtClean="0"/>
              <a:t>)</a:t>
            </a:r>
            <a:br>
              <a:rPr lang="en-US" dirty="0" smtClean="0"/>
            </a:br>
            <a:endParaRPr lang="en-US" dirty="0" smtClean="0"/>
          </a:p>
          <a:p>
            <a:r>
              <a:rPr lang="en-US" dirty="0" smtClean="0"/>
              <a:t>2. But Christ has conquered them (Ephesians 1:19-23, 4:8, Colossians. 2:15) and they must submit to His Name (Philippians 2:10,11</a:t>
            </a:r>
            <a:r>
              <a:rPr lang="en-US" dirty="0" smtClean="0"/>
              <a:t>)</a:t>
            </a:r>
            <a:br>
              <a:rPr lang="en-US" dirty="0" smtClean="0"/>
            </a:br>
            <a:endParaRPr lang="en-US" dirty="0" smtClean="0"/>
          </a:p>
          <a:p>
            <a:r>
              <a:rPr lang="en-US" dirty="0" smtClean="0"/>
              <a:t>3. Jesus Christ has ascended into Heaven (Ephesians 1:19-23,  4:8-10) and Christians have been seated with Him in the heavenly realms (Ephesians 2:6) so we also have spiritual authority (1 Corinthians 6:2,3).</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p>
            <a:r>
              <a:rPr lang="en-US" dirty="0" smtClean="0">
                <a:effectLst>
                  <a:outerShdw blurRad="38100" dist="38100" dir="2700000" algn="tl">
                    <a:srgbClr val="000000">
                      <a:alpha val="43137"/>
                    </a:srgbClr>
                  </a:outerShdw>
                </a:effectLst>
              </a:rPr>
              <a:t>Our Protection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4572000"/>
          </a:xfrm>
        </p:spPr>
        <p:txBody>
          <a:bodyPr>
            <a:normAutofit lnSpcReduction="10000"/>
          </a:bodyPr>
          <a:lstStyle/>
          <a:p>
            <a:r>
              <a:rPr lang="en-US" dirty="0" smtClean="0"/>
              <a:t>(1 John 3:8 NKJV) He who sins is of the devil, for the devil has sinned from the beginning. For this purpose the Son of God was manifested, that He might destroy the works of the devil</a:t>
            </a:r>
            <a:r>
              <a:rPr lang="en-US" dirty="0" smtClean="0"/>
              <a:t>.</a:t>
            </a:r>
            <a:br>
              <a:rPr lang="en-US" dirty="0" smtClean="0"/>
            </a:br>
            <a:endParaRPr lang="en-US" dirty="0" smtClean="0"/>
          </a:p>
          <a:p>
            <a:r>
              <a:rPr lang="en-US" dirty="0" smtClean="0"/>
              <a:t>(1 John 4:4 NKJV) You are of God, little children, and have overcome them, because He who is in you is greater than he who is in the world</a:t>
            </a:r>
            <a:r>
              <a:rPr lang="en-US" dirty="0" smtClean="0"/>
              <a:t>.</a:t>
            </a:r>
            <a:br>
              <a:rPr lang="en-US" dirty="0" smtClean="0"/>
            </a:br>
            <a:endParaRPr lang="en-US" dirty="0" smtClean="0"/>
          </a:p>
          <a:p>
            <a:r>
              <a:rPr lang="en-US" dirty="0" smtClean="0"/>
              <a:t>(1 John 5:18 NKJV) We know that whoever is born of God does not sin; but he who has been born of God keeps himself, and the wicked one does not touch him.</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effectLst>
                  <a:outerShdw blurRad="38100" dist="38100" dir="2700000" algn="tl">
                    <a:srgbClr val="000000">
                      <a:alpha val="43137"/>
                    </a:srgbClr>
                  </a:outerShdw>
                </a:effectLst>
              </a:rPr>
              <a:t>We CAN Deal With Demons!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92500" lnSpcReduction="20000"/>
          </a:bodyPr>
          <a:lstStyle/>
          <a:p>
            <a:r>
              <a:rPr lang="en-US" dirty="0" smtClean="0"/>
              <a:t>(Luke 9:1 NKJV) Then He called His twelve disciples together and gave them power and authority over all demons, and to cure diseases</a:t>
            </a:r>
            <a:r>
              <a:rPr lang="en-US" dirty="0" smtClean="0"/>
              <a:t>.</a:t>
            </a:r>
            <a:br>
              <a:rPr lang="en-US" dirty="0" smtClean="0"/>
            </a:br>
            <a:endParaRPr lang="en-US" dirty="0" smtClean="0"/>
          </a:p>
          <a:p>
            <a:r>
              <a:rPr lang="en-US" dirty="0" smtClean="0"/>
              <a:t>(Luke 10:1, 17-24 NKJV) After these things the Lord appointed seventy others also, and sent them two by two before His face into every city and place where He Himself was about to....Then the seventy returned with joy, saying, "Lord, even the demons are subject to us in Your name." {18} And He said to them, "I saw Satan fall like lightning from heaven. {19} "Behold, I give you the authority to trample on serpents and scorpions, and over all the power of the enemy, and nothing shall by any means hurt you. {20} "Nevertheless do not rejoice in this, that the spirits are subject to you, but rather rejoice because your names are written in heaven</a:t>
            </a:r>
            <a:r>
              <a:rPr lang="en-US" dirty="0" smtClean="0"/>
              <a:t>.”</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lstStyle/>
          <a:p>
            <a:r>
              <a:rPr lang="en-US" dirty="0" smtClean="0">
                <a:effectLst>
                  <a:outerShdw blurRad="38100" dist="38100" dir="2700000" algn="tl">
                    <a:srgbClr val="000000">
                      <a:alpha val="43137"/>
                    </a:srgbClr>
                  </a:outerShdw>
                </a:effectLst>
              </a:rPr>
              <a:t>Steps To Victory!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447800"/>
            <a:ext cx="8610600" cy="5181600"/>
          </a:xfrm>
        </p:spPr>
        <p:txBody>
          <a:bodyPr>
            <a:normAutofit fontScale="92500" lnSpcReduction="20000"/>
          </a:bodyPr>
          <a:lstStyle/>
          <a:p>
            <a:r>
              <a:rPr lang="en-US" dirty="0" smtClean="0"/>
              <a:t>1. If we  admit our situation and honestly confess our sins we will be forgiven and the blood of Christ will cleanse us  from all sin (1 </a:t>
            </a:r>
            <a:r>
              <a:rPr lang="en-US" dirty="0" err="1" smtClean="0"/>
              <a:t>Jn</a:t>
            </a:r>
            <a:r>
              <a:rPr lang="en-US" dirty="0" smtClean="0"/>
              <a:t> </a:t>
            </a:r>
            <a:r>
              <a:rPr lang="en-US" dirty="0" smtClean="0"/>
              <a:t>1:7-9</a:t>
            </a:r>
            <a:r>
              <a:rPr lang="en-US" dirty="0" smtClean="0"/>
              <a:t>)</a:t>
            </a:r>
            <a:br>
              <a:rPr lang="en-US" dirty="0" smtClean="0"/>
            </a:br>
            <a:endParaRPr lang="en-US" dirty="0" smtClean="0"/>
          </a:p>
          <a:p>
            <a:r>
              <a:rPr lang="en-US" dirty="0" smtClean="0"/>
              <a:t>2. So we see that through Christ we have a right to spiritual cleansing. (Hebrews 9:14</a:t>
            </a:r>
            <a:r>
              <a:rPr lang="en-US" dirty="0" smtClean="0"/>
              <a:t>)</a:t>
            </a:r>
            <a:br>
              <a:rPr lang="en-US" dirty="0" smtClean="0"/>
            </a:br>
            <a:endParaRPr lang="en-US" dirty="0" smtClean="0"/>
          </a:p>
          <a:p>
            <a:r>
              <a:rPr lang="en-US" dirty="0" smtClean="0"/>
              <a:t>3. We must renounce the hidden deeds of darkness (Ephesians 5:11-14)  including the occult, sexual immorality &amp; covetousness (Ephesians 5:2-5) and all hatred (1 John 2:9-11) and decide to walk in the light as He is in the light (1 John 1:5-7,  Ephesians 5:8-10). This is often called removing the ground the enemy has in our lives</a:t>
            </a:r>
            <a:r>
              <a:rPr lang="en-US" dirty="0" smtClean="0"/>
              <a:t>.</a:t>
            </a:r>
            <a:br>
              <a:rPr lang="en-US" dirty="0" smtClean="0"/>
            </a:br>
            <a:endParaRPr lang="en-US" dirty="0" smtClean="0"/>
          </a:p>
          <a:p>
            <a:r>
              <a:rPr lang="en-US" dirty="0" smtClean="0"/>
              <a:t>4. After this we should then ask for the filling of the Holy Spirit (Ephesians 5:18) and put on each piece of the whole armor of God by prayer (Ephesians 6:10-20)</a:t>
            </a:r>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72</TotalTime>
  <Words>1562</Words>
  <Application>Microsoft Office PowerPoint</Application>
  <PresentationFormat>On-screen Show (4:3)</PresentationFormat>
  <Paragraphs>154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How To Deal With Demons  &amp; Spiritual Oppression</vt:lpstr>
      <vt:lpstr>Spiritual Oppression</vt:lpstr>
      <vt:lpstr>Symptoms</vt:lpstr>
      <vt:lpstr>Ephesus City of Spiritual Warfare</vt:lpstr>
      <vt:lpstr>Acts 19….</vt:lpstr>
      <vt:lpstr>Christ’s Conquest!</vt:lpstr>
      <vt:lpstr>Our Protection</vt:lpstr>
      <vt:lpstr>We CAN Deal With Demons!</vt:lpstr>
      <vt:lpstr>Steps To Victory!</vt:lpstr>
      <vt:lpstr>Destroy All Occult Objects!</vt:lpstr>
      <vt:lpstr>Binding &amp; Loosing</vt:lpstr>
      <vt:lpstr>In The Name of Jesus</vt:lpstr>
      <vt:lpstr>Slide 13</vt:lpstr>
      <vt:lpstr>Slide 14</vt:lpstr>
      <vt:lpstr>Slide 15</vt:lpstr>
      <vt:lpstr>Slide 16</vt:lpstr>
      <vt:lpstr>A Prayer – Part 1</vt:lpstr>
      <vt:lpstr>A Prayer – Part Two</vt:lpstr>
      <vt:lpstr>The Process</vt:lpstr>
      <vt:lpstr>Precautions!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Deal With Demons  &amp; Spiritual Oppression</dc:title>
  <dc:creator>Cybermissions</dc:creator>
  <cp:lastModifiedBy>Cybermissions</cp:lastModifiedBy>
  <cp:revision>1</cp:revision>
  <dcterms:created xsi:type="dcterms:W3CDTF">2012-01-09T23:00:31Z</dcterms:created>
  <dcterms:modified xsi:type="dcterms:W3CDTF">2012-01-10T00:12:53Z</dcterms:modified>
</cp:coreProperties>
</file>