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256" r:id="rId2"/>
    <p:sldId id="297" r:id="rId3"/>
    <p:sldId id="257" r:id="rId4"/>
    <p:sldId id="258" r:id="rId5"/>
    <p:sldId id="291" r:id="rId6"/>
    <p:sldId id="292"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93" r:id="rId36"/>
    <p:sldId id="287" r:id="rId37"/>
    <p:sldId id="290" r:id="rId38"/>
    <p:sldId id="288" r:id="rId39"/>
    <p:sldId id="294" r:id="rId40"/>
    <p:sldId id="295" r:id="rId41"/>
    <p:sldId id="296" r:id="rId42"/>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Sheet1!$A$1</c:f>
              <c:strCache>
                <c:ptCount val="1"/>
                <c:pt idx="0">
                  <c:v>Blessings</c:v>
                </c:pt>
              </c:strCache>
            </c:strRef>
          </c:tx>
          <c:marker>
            <c:symbol val="none"/>
          </c:marker>
          <c:val>
            <c:numRef>
              <c:f>Sheet1!$B$1:$G$1</c:f>
              <c:numCache>
                <c:formatCode>General</c:formatCode>
                <c:ptCount val="6"/>
                <c:pt idx="0">
                  <c:v>2</c:v>
                </c:pt>
                <c:pt idx="1">
                  <c:v>5</c:v>
                </c:pt>
                <c:pt idx="2">
                  <c:v>10</c:v>
                </c:pt>
                <c:pt idx="3">
                  <c:v>20</c:v>
                </c:pt>
                <c:pt idx="4">
                  <c:v>35</c:v>
                </c:pt>
                <c:pt idx="5">
                  <c:v>50</c:v>
                </c:pt>
              </c:numCache>
            </c:numRef>
          </c:val>
        </c:ser>
        <c:ser>
          <c:idx val="1"/>
          <c:order val="1"/>
          <c:tx>
            <c:strRef>
              <c:f>Sheet1!$A$2</c:f>
              <c:strCache>
                <c:ptCount val="1"/>
                <c:pt idx="0">
                  <c:v>Average</c:v>
                </c:pt>
              </c:strCache>
            </c:strRef>
          </c:tx>
          <c:marker>
            <c:symbol val="none"/>
          </c:marker>
          <c:val>
            <c:numRef>
              <c:f>Sheet1!$B$2:$G$2</c:f>
              <c:numCache>
                <c:formatCode>General</c:formatCode>
                <c:ptCount val="6"/>
                <c:pt idx="0">
                  <c:v>1</c:v>
                </c:pt>
                <c:pt idx="1">
                  <c:v>2</c:v>
                </c:pt>
                <c:pt idx="2">
                  <c:v>3</c:v>
                </c:pt>
                <c:pt idx="3">
                  <c:v>4</c:v>
                </c:pt>
                <c:pt idx="4">
                  <c:v>5</c:v>
                </c:pt>
                <c:pt idx="5">
                  <c:v>6</c:v>
                </c:pt>
              </c:numCache>
            </c:numRef>
          </c:val>
        </c:ser>
        <c:ser>
          <c:idx val="2"/>
          <c:order val="2"/>
          <c:tx>
            <c:strRef>
              <c:f>Sheet1!$A$3</c:f>
              <c:strCache>
                <c:ptCount val="1"/>
                <c:pt idx="0">
                  <c:v>Curse</c:v>
                </c:pt>
              </c:strCache>
            </c:strRef>
          </c:tx>
          <c:marker>
            <c:symbol val="none"/>
          </c:marker>
          <c:val>
            <c:numRef>
              <c:f>Sheet1!$B$3:$G$3</c:f>
              <c:numCache>
                <c:formatCode>General</c:formatCode>
                <c:ptCount val="6"/>
                <c:pt idx="0">
                  <c:v>0.2</c:v>
                </c:pt>
                <c:pt idx="1">
                  <c:v>0.30000000000000032</c:v>
                </c:pt>
                <c:pt idx="2">
                  <c:v>0.30000000000000032</c:v>
                </c:pt>
                <c:pt idx="3">
                  <c:v>0.4</c:v>
                </c:pt>
                <c:pt idx="4">
                  <c:v>0.1</c:v>
                </c:pt>
                <c:pt idx="5">
                  <c:v>0.2</c:v>
                </c:pt>
              </c:numCache>
            </c:numRef>
          </c:val>
        </c:ser>
        <c:marker val="1"/>
        <c:axId val="61651968"/>
        <c:axId val="62083840"/>
      </c:lineChart>
      <c:catAx>
        <c:axId val="61651968"/>
        <c:scaling>
          <c:orientation val="minMax"/>
        </c:scaling>
        <c:axPos val="b"/>
        <c:tickLblPos val="nextTo"/>
        <c:crossAx val="62083840"/>
        <c:crosses val="autoZero"/>
        <c:auto val="1"/>
        <c:lblAlgn val="ctr"/>
        <c:lblOffset val="100"/>
      </c:catAx>
      <c:valAx>
        <c:axId val="62083840"/>
        <c:scaling>
          <c:orientation val="minMax"/>
        </c:scaling>
        <c:axPos val="l"/>
        <c:majorGridlines/>
        <c:numFmt formatCode="General" sourceLinked="1"/>
        <c:tickLblPos val="nextTo"/>
        <c:crossAx val="61651968"/>
        <c:crosses val="autoZero"/>
        <c:crossBetween val="between"/>
      </c:valAx>
    </c:plotArea>
    <c:legend>
      <c:legendPos val="r"/>
    </c:legend>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0.45631</cdr:x>
      <cdr:y>0.77273</cdr:y>
    </cdr:from>
    <cdr:to>
      <cdr:x>0.65657</cdr:x>
      <cdr:y>0.87762</cdr:y>
    </cdr:to>
    <cdr:sp macro="" textlink="">
      <cdr:nvSpPr>
        <cdr:cNvPr id="2" name="TextBox 1"/>
        <cdr:cNvSpPr txBox="1"/>
      </cdr:nvSpPr>
      <cdr:spPr>
        <a:xfrm xmlns:a="http://schemas.openxmlformats.org/drawingml/2006/main">
          <a:off x="3442310" y="3250288"/>
          <a:ext cx="1510689" cy="4411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smtClean="0">
              <a:solidFill>
                <a:schemeClr val="accent2"/>
              </a:solidFill>
            </a:rPr>
            <a:t>Average</a:t>
          </a:r>
          <a:endParaRPr lang="en-US" sz="1800" b="1" dirty="0">
            <a:solidFill>
              <a:schemeClr val="accent2"/>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5438458" y="0"/>
            <a:ext cx="4160520" cy="365760"/>
          </a:xfrm>
          <a:prstGeom prst="rect">
            <a:avLst/>
          </a:prstGeom>
        </p:spPr>
        <p:txBody>
          <a:bodyPr vert="horz" lIns="96661" tIns="48331" rIns="96661" bIns="48331" rtlCol="0"/>
          <a:lstStyle>
            <a:lvl1pPr algn="r">
              <a:defRPr sz="1300"/>
            </a:lvl1pPr>
          </a:lstStyle>
          <a:p>
            <a:fld id="{5DB4E7DC-728F-4D2C-97F4-097933FEC62E}" type="datetimeFigureOut">
              <a:rPr lang="en-US" smtClean="0"/>
              <a:pPr/>
              <a:t>3/6/2012</a:t>
            </a:fld>
            <a:endParaRPr lang="en-US"/>
          </a:p>
        </p:txBody>
      </p:sp>
      <p:sp>
        <p:nvSpPr>
          <p:cNvPr id="4" name="Footer Placeholder 3"/>
          <p:cNvSpPr>
            <a:spLocks noGrp="1"/>
          </p:cNvSpPr>
          <p:nvPr>
            <p:ph type="ftr" sz="quarter" idx="2"/>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5438458" y="6948171"/>
            <a:ext cx="4160520" cy="365760"/>
          </a:xfrm>
          <a:prstGeom prst="rect">
            <a:avLst/>
          </a:prstGeom>
        </p:spPr>
        <p:txBody>
          <a:bodyPr vert="horz" lIns="96661" tIns="48331" rIns="96661" bIns="48331" rtlCol="0" anchor="b"/>
          <a:lstStyle>
            <a:lvl1pPr algn="r">
              <a:defRPr sz="1300"/>
            </a:lvl1pPr>
          </a:lstStyle>
          <a:p>
            <a:fld id="{73E4FE63-2E74-4030-9D1D-8D0FB12B250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0940BF32-1169-4BA7-8B88-B4724F9773E4}" type="datetimeFigureOut">
              <a:rPr lang="en-US" smtClean="0"/>
              <a:pPr/>
              <a:t>3/6/2012</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E334973F-05AE-4F4E-8D1B-7C07B655A39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34973F-05AE-4F4E-8D1B-7C07B655A39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34973F-05AE-4F4E-8D1B-7C07B655A39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34973F-05AE-4F4E-8D1B-7C07B655A39B}"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34973F-05AE-4F4E-8D1B-7C07B655A39B}"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34973F-05AE-4F4E-8D1B-7C07B655A39B}"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34973F-05AE-4F4E-8D1B-7C07B655A39B}"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34973F-05AE-4F4E-8D1B-7C07B655A39B}" type="slidenum">
              <a:rPr lang="en-US" smtClean="0"/>
              <a:pPr/>
              <a:t>41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34973F-05AE-4F4E-8D1B-7C07B655A39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F38D92-D038-4AA6-90FB-A0C1A27A006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BB4BF9-FD70-4D72-835E-5FD28AF3627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85083C6E-D7DA-480B-BC84-2B7B75A4FEF1}" type="datetimeFigureOut">
              <a:rPr lang="en-US" smtClean="0"/>
              <a:pPr/>
              <a:t>3/6/2012</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1106CC6E-B97A-4849-8A50-F64D155FDCA3}"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83C6E-D7DA-480B-BC84-2B7B75A4FEF1}"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6CC6E-B97A-4849-8A50-F64D155FDC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83C6E-D7DA-480B-BC84-2B7B75A4FEF1}"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6CC6E-B97A-4849-8A50-F64D155FDCA3}"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5083C6E-D7DA-480B-BC84-2B7B75A4FEF1}"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6CC6E-B97A-4849-8A50-F64D155FDCA3}"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85083C6E-D7DA-480B-BC84-2B7B75A4FEF1}" type="datetimeFigureOut">
              <a:rPr lang="en-US" smtClean="0"/>
              <a:pPr/>
              <a:t>3/6/2012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1106CC6E-B97A-4849-8A50-F64D155FDCA3}"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083C6E-D7DA-480B-BC84-2B7B75A4FEF1}" type="datetimeFigureOut">
              <a:rPr lang="en-US" smtClean="0"/>
              <a:pPr/>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6CC6E-B97A-4849-8A50-F64D155FDCA3}"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5083C6E-D7DA-480B-BC84-2B7B75A4FEF1}" type="datetimeFigureOut">
              <a:rPr lang="en-US" smtClean="0"/>
              <a:pPr/>
              <a:t>3/6/2012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06CC6E-B97A-4849-8A50-F64D155FDCA3}"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083C6E-D7DA-480B-BC84-2B7B75A4FEF1}" type="datetimeFigureOut">
              <a:rPr lang="en-US" smtClean="0"/>
              <a:pPr/>
              <a:t>3/6/2012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06CC6E-B97A-4849-8A50-F64D155FDCA3}"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83C6E-D7DA-480B-BC84-2B7B75A4FEF1}" type="datetimeFigureOut">
              <a:rPr lang="en-US" smtClean="0"/>
              <a:pPr/>
              <a:t>3/6/2012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06CC6E-B97A-4849-8A50-F64D155FDCA3}"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083C6E-D7DA-480B-BC84-2B7B75A4FEF1}" type="datetimeFigureOut">
              <a:rPr lang="en-US" smtClean="0"/>
              <a:pPr/>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6CC6E-B97A-4849-8A50-F64D155FDCA3}"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083C6E-D7DA-480B-BC84-2B7B75A4FEF1}" type="datetimeFigureOut">
              <a:rPr lang="en-US" smtClean="0"/>
              <a:pPr/>
              <a:t>3/6/2012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6CC6E-B97A-4849-8A50-F64D155FDCA3}"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5083C6E-D7DA-480B-BC84-2B7B75A4FEF1}" type="datetimeFigureOut">
              <a:rPr lang="en-US" smtClean="0"/>
              <a:pPr/>
              <a:t>3/6/2012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106CC6E-B97A-4849-8A50-F64D155FDCA3}"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Narrow" pitchFamily="34" charset="0"/>
              </a:rPr>
              <a:t>Spiritual Warfare</a:t>
            </a:r>
            <a:endParaRPr lang="en-US" dirty="0"/>
          </a:p>
        </p:txBody>
      </p:sp>
      <p:sp>
        <p:nvSpPr>
          <p:cNvPr id="3" name="Subtitle 2"/>
          <p:cNvSpPr>
            <a:spLocks noGrp="1"/>
          </p:cNvSpPr>
          <p:nvPr>
            <p:ph type="subTitle" idx="1"/>
          </p:nvPr>
        </p:nvSpPr>
        <p:spPr/>
        <p:txBody>
          <a:bodyPr/>
          <a:lstStyle/>
          <a:p>
            <a:r>
              <a:rPr lang="en-US" dirty="0" smtClean="0"/>
              <a:t>Lecture 6  of “Praying To Get Results”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868362"/>
          </a:xfrm>
        </p:spPr>
        <p:txBody>
          <a:bodyPr/>
          <a:lstStyle/>
          <a:p>
            <a:r>
              <a:rPr lang="en-US" dirty="0" smtClean="0">
                <a:effectLst>
                  <a:outerShdw blurRad="38100" dist="38100" dir="2700000" algn="tl">
                    <a:srgbClr val="000000">
                      <a:alpha val="43137"/>
                    </a:srgbClr>
                  </a:outerShdw>
                </a:effectLst>
              </a:rPr>
              <a:t>Our Protection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447800"/>
            <a:ext cx="8229600" cy="4572000"/>
          </a:xfrm>
        </p:spPr>
        <p:txBody>
          <a:bodyPr>
            <a:normAutofit lnSpcReduction="10000"/>
          </a:bodyPr>
          <a:lstStyle/>
          <a:p>
            <a:r>
              <a:rPr lang="en-US" dirty="0" smtClean="0"/>
              <a:t>(1 John 3:8 NKJV) He who sins is of the devil, for the devil has sinned from the beginning. For this purpose the Son of God was manifested, that He might destroy the works of the devil.</a:t>
            </a:r>
            <a:br>
              <a:rPr lang="en-US" dirty="0" smtClean="0"/>
            </a:br>
            <a:endParaRPr lang="en-US" dirty="0" smtClean="0"/>
          </a:p>
          <a:p>
            <a:r>
              <a:rPr lang="en-US" dirty="0" smtClean="0"/>
              <a:t>(1 John 4:4 NKJV) You are of God, little children, and have overcome them, because He who is in you is greater than he who is in the world.</a:t>
            </a:r>
            <a:br>
              <a:rPr lang="en-US" dirty="0" smtClean="0"/>
            </a:br>
            <a:endParaRPr lang="en-US" dirty="0" smtClean="0"/>
          </a:p>
          <a:p>
            <a:r>
              <a:rPr lang="en-US" dirty="0" smtClean="0"/>
              <a:t>(1 John 5:18 NKJV) We know that whoever is born of God does not sin; but he who has been born of God keeps himself, and the wicked one does not touch him.</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smtClean="0">
                <a:effectLst>
                  <a:outerShdw blurRad="38100" dist="38100" dir="2700000" algn="tl">
                    <a:srgbClr val="000000">
                      <a:alpha val="43137"/>
                    </a:srgbClr>
                  </a:outerShdw>
                </a:effectLst>
              </a:rPr>
              <a:t>We CAN Deal With Demons!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fontScale="92500" lnSpcReduction="20000"/>
          </a:bodyPr>
          <a:lstStyle/>
          <a:p>
            <a:r>
              <a:rPr lang="en-US" dirty="0" smtClean="0"/>
              <a:t>(Luke 9:1 NKJV) Then He called His twelve disciples together and gave them power and authority over all demons, and to cure diseases.</a:t>
            </a:r>
            <a:br>
              <a:rPr lang="en-US" dirty="0" smtClean="0"/>
            </a:br>
            <a:endParaRPr lang="en-US" dirty="0" smtClean="0"/>
          </a:p>
          <a:p>
            <a:r>
              <a:rPr lang="en-US" dirty="0" smtClean="0"/>
              <a:t>(Luke 10:1, 17-24 NKJV) After these things the Lord appointed seventy others also, and sent them two by two before His face into every city and place where He Himself was about to....Then the seventy returned with joy, saying, "Lord, even the demons are subject to us in Your name." {18} And He said to them, "I saw Satan fall like lightning from heaven. {19} "Behold, I give you the authority to trample on serpents and scorpions, and over all the power of the enemy, and nothing shall by any means hurt you. {20} "Nevertheless do not rejoice in this, that the spirits are subject to you, but rather rejoice because your names are written in heaven.”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92162"/>
          </a:xfrm>
        </p:spPr>
        <p:txBody>
          <a:bodyPr/>
          <a:lstStyle/>
          <a:p>
            <a:r>
              <a:rPr lang="en-US" dirty="0" smtClean="0">
                <a:effectLst>
                  <a:outerShdw blurRad="38100" dist="38100" dir="2700000" algn="tl">
                    <a:srgbClr val="000000">
                      <a:alpha val="43137"/>
                    </a:srgbClr>
                  </a:outerShdw>
                </a:effectLst>
              </a:rPr>
              <a:t>Steps To Victory!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447800"/>
            <a:ext cx="8610600" cy="5181600"/>
          </a:xfrm>
        </p:spPr>
        <p:txBody>
          <a:bodyPr>
            <a:normAutofit fontScale="85000" lnSpcReduction="10000"/>
          </a:bodyPr>
          <a:lstStyle/>
          <a:p>
            <a:r>
              <a:rPr lang="en-US" dirty="0" smtClean="0"/>
              <a:t>1. If we  admit our situation and honestly confess our sins we will be forgiven and the blood of Christ will cleanse us  from all sin (1 </a:t>
            </a:r>
            <a:r>
              <a:rPr lang="en-US" dirty="0" err="1" smtClean="0"/>
              <a:t>Jn</a:t>
            </a:r>
            <a:r>
              <a:rPr lang="en-US" dirty="0" smtClean="0"/>
              <a:t> 1:7-9)</a:t>
            </a:r>
            <a:br>
              <a:rPr lang="en-US" dirty="0" smtClean="0"/>
            </a:br>
            <a:endParaRPr lang="en-US" dirty="0" smtClean="0"/>
          </a:p>
          <a:p>
            <a:r>
              <a:rPr lang="en-US" dirty="0" smtClean="0"/>
              <a:t>2. So we see that through Christ we have a right to spiritual cleansing. (Hebrews 9:14)</a:t>
            </a:r>
            <a:br>
              <a:rPr lang="en-US" dirty="0" smtClean="0"/>
            </a:br>
            <a:endParaRPr lang="en-US" dirty="0" smtClean="0"/>
          </a:p>
          <a:p>
            <a:r>
              <a:rPr lang="en-US" dirty="0" smtClean="0"/>
              <a:t>3. We must renounce the hidden deeds of darkness (Ephesians 5:11-14)  including the occult, sexual immorality &amp; covetousness (Ephesians 5:2-5) and all hatred (1 John 2:9-11) and decide to walk in the light as He is in the light (1 John 1:5-7,  Ephesians 5:8-10). This is often called removing the ground the enemy has in our lives.</a:t>
            </a:r>
            <a:br>
              <a:rPr lang="en-US" dirty="0" smtClean="0"/>
            </a:br>
            <a:endParaRPr lang="en-US" dirty="0" smtClean="0"/>
          </a:p>
          <a:p>
            <a:r>
              <a:rPr lang="en-US" dirty="0" smtClean="0"/>
              <a:t>4. After this we should then ask for the filling of the Holy Spirit (Ephesians 5:18) and put on each piece of the whole armor of God by prayer (Ephesians 6:10-20)</a:t>
            </a:r>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Destroy All Occult Objects!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533400" y="1143000"/>
            <a:ext cx="7772400" cy="5105400"/>
          </a:xfrm>
        </p:spPr>
        <p:txBody>
          <a:bodyPr>
            <a:normAutofit fontScale="85000" lnSpcReduction="10000"/>
          </a:bodyPr>
          <a:lstStyle/>
          <a:p>
            <a:r>
              <a:rPr lang="en-US" dirty="0" smtClean="0"/>
              <a:t>Deuteronomy 7:25,26; 18:9-14, 32:7</a:t>
            </a:r>
          </a:p>
          <a:p>
            <a:r>
              <a:rPr lang="en-US" dirty="0" smtClean="0"/>
              <a:t>Leviticus 19:31</a:t>
            </a:r>
          </a:p>
          <a:p>
            <a:r>
              <a:rPr lang="en-US" dirty="0" smtClean="0"/>
              <a:t>1 Chronicles 14:12</a:t>
            </a:r>
          </a:p>
          <a:p>
            <a:r>
              <a:rPr lang="en-US" dirty="0" smtClean="0"/>
              <a:t>Micah 1:7</a:t>
            </a:r>
          </a:p>
          <a:p>
            <a:r>
              <a:rPr lang="en-US" dirty="0" smtClean="0"/>
              <a:t>1 Kings 15:13</a:t>
            </a:r>
          </a:p>
          <a:p>
            <a:r>
              <a:rPr lang="en-US" dirty="0" smtClean="0"/>
              <a:t>Isaiah 47:13</a:t>
            </a:r>
          </a:p>
          <a:p>
            <a:r>
              <a:rPr lang="en-US" dirty="0" smtClean="0"/>
              <a:t>Acts 19:18-20</a:t>
            </a:r>
          </a:p>
          <a:p>
            <a:r>
              <a:rPr lang="en-US" dirty="0" smtClean="0"/>
              <a:t>1 Corinthians 10:14</a:t>
            </a:r>
          </a:p>
          <a:p>
            <a:r>
              <a:rPr lang="en-US" dirty="0" smtClean="0"/>
              <a:t>Occults associated with idolatry, false religions, the occult, and with divination (crystal balls, </a:t>
            </a:r>
            <a:r>
              <a:rPr lang="en-US" dirty="0" err="1" smtClean="0"/>
              <a:t>ouija</a:t>
            </a:r>
            <a:r>
              <a:rPr lang="en-US" dirty="0" smtClean="0"/>
              <a:t> boards etc) should be burned. </a:t>
            </a:r>
          </a:p>
          <a:p>
            <a:r>
              <a:rPr lang="en-US" dirty="0" smtClean="0"/>
              <a:t>They are accursed and they bring a curse on the house they are in!</a:t>
            </a:r>
          </a:p>
          <a:p>
            <a:r>
              <a:rPr lang="en-US" dirty="0" smtClean="0"/>
              <a:t>God has tremendous wrath towards such objects and practices:</a:t>
            </a:r>
            <a:br>
              <a:rPr lang="en-US" dirty="0" smtClean="0"/>
            </a:br>
            <a:r>
              <a:rPr lang="en-US" dirty="0" smtClean="0"/>
              <a:t>Deut 11:16,17; 29;22-29, Micah 5:12-14, 2 Chronicles 24:18</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92162"/>
          </a:xfrm>
        </p:spPr>
        <p:txBody>
          <a:bodyPr/>
          <a:lstStyle/>
          <a:p>
            <a:r>
              <a:rPr lang="en-US" dirty="0" smtClean="0">
                <a:effectLst>
                  <a:outerShdw blurRad="38100" dist="38100" dir="2700000" algn="tl">
                    <a:srgbClr val="000000">
                      <a:alpha val="43137"/>
                    </a:srgbClr>
                  </a:outerShdw>
                </a:effectLst>
              </a:rPr>
              <a:t>Binding &amp; Loosing</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447800"/>
            <a:ext cx="8229600" cy="4876800"/>
          </a:xfrm>
        </p:spPr>
        <p:txBody>
          <a:bodyPr>
            <a:normAutofit fontScale="92500"/>
          </a:bodyPr>
          <a:lstStyle/>
          <a:p>
            <a:r>
              <a:rPr lang="en-US" dirty="0" smtClean="0"/>
              <a:t>Power to bind and to loose has been delivered over to God's church (Matthew 16:18-19) </a:t>
            </a:r>
            <a:br>
              <a:rPr lang="en-US" dirty="0" smtClean="0"/>
            </a:br>
            <a:endParaRPr lang="en-US" dirty="0" smtClean="0"/>
          </a:p>
          <a:p>
            <a:r>
              <a:rPr lang="en-US" dirty="0" smtClean="0"/>
              <a:t>And can be exercised by any two or three Christians coming together in agreement before God (Matthew 18:18-20). </a:t>
            </a:r>
            <a:br>
              <a:rPr lang="en-US" dirty="0" smtClean="0"/>
            </a:br>
            <a:endParaRPr lang="en-US" dirty="0" smtClean="0"/>
          </a:p>
          <a:p>
            <a:r>
              <a:rPr lang="en-US" dirty="0" smtClean="0"/>
              <a:t>Because of the authority we have been given on the basis of the completed work of Christ we can come against Satan as "someone stronger" and overpower him, binding his activities (Matthew 12:29), </a:t>
            </a:r>
            <a:r>
              <a:rPr lang="en-US" dirty="0" err="1" smtClean="0"/>
              <a:t>neutralising</a:t>
            </a:r>
            <a:r>
              <a:rPr lang="en-US" dirty="0" smtClean="0"/>
              <a:t> his weapons (Luke 11:22) and taking back the things he claims ownership of. (Luke 11:22).</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92162"/>
          </a:xfrm>
        </p:spPr>
        <p:txBody>
          <a:bodyPr/>
          <a:lstStyle/>
          <a:p>
            <a:r>
              <a:rPr lang="en-US" dirty="0" smtClean="0">
                <a:effectLst>
                  <a:outerShdw blurRad="38100" dist="38100" dir="2700000" algn="tl">
                    <a:srgbClr val="000000">
                      <a:alpha val="43137"/>
                    </a:srgbClr>
                  </a:outerShdw>
                </a:effectLst>
              </a:rPr>
              <a:t>In The Name of Jesus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228600" y="1447800"/>
            <a:ext cx="8458200" cy="5029200"/>
          </a:xfrm>
        </p:spPr>
        <p:txBody>
          <a:bodyPr>
            <a:normAutofit fontScale="85000" lnSpcReduction="20000"/>
          </a:bodyPr>
          <a:lstStyle/>
          <a:p>
            <a:r>
              <a:rPr lang="en-US" dirty="0" smtClean="0"/>
              <a:t>(John 14:13-14 NKJV) "And whatever you ask in My name, that I will do, that the Father may be glorified in the Son. {14} "If you ask anything in My name, I will do it.</a:t>
            </a:r>
          </a:p>
          <a:p>
            <a:r>
              <a:rPr lang="en-US" dirty="0" smtClean="0"/>
              <a:t>(John 15:16 NKJV) "You did not choose Me, but I chose you and appointed you that you should go and bear fruit, and that your fruit should remain, that whatever you ask the Father in My name He may give you</a:t>
            </a:r>
          </a:p>
          <a:p>
            <a:r>
              <a:rPr lang="en-US" dirty="0" smtClean="0"/>
              <a:t>(Luke 10:17-19 NRSV) The seventy returned with joy, saying, "Lord, in your name even the demons submit to us!" {18} He said to them, "I watched Satan fall from heaven like a flash of lightning. {19} See, I have given you authority to tread on snakes and scorpions, and over all the power of the enemy; and nothing will hurt you.</a:t>
            </a:r>
          </a:p>
          <a:p>
            <a:r>
              <a:rPr lang="en-US" dirty="0" smtClean="0"/>
              <a:t>(Acts 16:18 NRSV) {18} She kept doing this for many days. But Paul, very much annoyed, turned and said to the spirit, "I order you in the name of Jesus Christ to come out of her." And it came out that very hour.</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81000" y="228600"/>
          <a:ext cx="8534400" cy="6594500"/>
        </p:xfrm>
        <a:graphic>
          <a:graphicData uri="http://schemas.openxmlformats.org/drawingml/2006/table">
            <a:tbl>
              <a:tblPr/>
              <a:tblGrid>
                <a:gridCol w="2133601"/>
                <a:gridCol w="2987040"/>
                <a:gridCol w="3413759"/>
              </a:tblGrid>
              <a:tr h="421896">
                <a:tc>
                  <a:txBody>
                    <a:bodyPr/>
                    <a:lstStyle/>
                    <a:p>
                      <a:r>
                        <a:rPr lang="en-US" sz="2400" b="1" dirty="0"/>
                        <a:t>Scripture Ref</a:t>
                      </a:r>
                      <a:endParaRPr lang="en-US" sz="2400" dirty="0"/>
                    </a:p>
                  </a:txBody>
                  <a:tcPr marL="37658" marR="37658" marT="37658" marB="37658">
                    <a:lnL>
                      <a:noFill/>
                    </a:lnL>
                    <a:lnR>
                      <a:noFill/>
                    </a:lnR>
                    <a:lnT>
                      <a:noFill/>
                    </a:lnT>
                    <a:lnB>
                      <a:noFill/>
                    </a:lnB>
                    <a:solidFill>
                      <a:srgbClr val="FFFFCC"/>
                    </a:solidFill>
                  </a:tcPr>
                </a:tc>
                <a:tc>
                  <a:txBody>
                    <a:bodyPr/>
                    <a:lstStyle/>
                    <a:p>
                      <a:r>
                        <a:rPr lang="en-US" sz="2400" b="1" dirty="0"/>
                        <a:t>Satan's Trick</a:t>
                      </a:r>
                      <a:endParaRPr lang="en-US" sz="2400" dirty="0"/>
                    </a:p>
                  </a:txBody>
                  <a:tcPr marL="37658" marR="37658" marT="37658" marB="37658">
                    <a:lnL>
                      <a:noFill/>
                    </a:lnL>
                    <a:lnR>
                      <a:noFill/>
                    </a:lnR>
                    <a:lnT>
                      <a:noFill/>
                    </a:lnT>
                    <a:lnB>
                      <a:noFill/>
                    </a:lnB>
                    <a:solidFill>
                      <a:srgbClr val="FFCCCC"/>
                    </a:solidFill>
                  </a:tcPr>
                </a:tc>
                <a:tc>
                  <a:txBody>
                    <a:bodyPr/>
                    <a:lstStyle/>
                    <a:p>
                      <a:r>
                        <a:rPr lang="en-US" sz="2400" b="1" dirty="0"/>
                        <a:t>Our Victory</a:t>
                      </a:r>
                      <a:endParaRPr lang="en-US" sz="2400" dirty="0"/>
                    </a:p>
                  </a:txBody>
                  <a:tcPr marL="37658" marR="37658" marT="37658" marB="37658">
                    <a:lnL>
                      <a:noFill/>
                    </a:lnL>
                    <a:lnR>
                      <a:noFill/>
                    </a:lnR>
                    <a:lnT>
                      <a:noFill/>
                    </a:lnT>
                    <a:lnB>
                      <a:noFill/>
                    </a:lnB>
                    <a:solidFill>
                      <a:srgbClr val="FFCC33"/>
                    </a:solidFill>
                  </a:tcPr>
                </a:tc>
              </a:tr>
              <a:tr h="735057">
                <a:tc>
                  <a:txBody>
                    <a:bodyPr/>
                    <a:lstStyle/>
                    <a:p>
                      <a:r>
                        <a:rPr lang="en-US" sz="2400" dirty="0"/>
                        <a:t>John 10;10</a:t>
                      </a:r>
                    </a:p>
                  </a:txBody>
                  <a:tcPr marL="37658" marR="37658" marT="37658" marB="37658">
                    <a:lnL>
                      <a:noFill/>
                    </a:lnL>
                    <a:lnR>
                      <a:noFill/>
                    </a:lnR>
                    <a:lnT>
                      <a:noFill/>
                    </a:lnT>
                    <a:lnB>
                      <a:noFill/>
                    </a:lnB>
                    <a:solidFill>
                      <a:srgbClr val="FFFFCC"/>
                    </a:solidFill>
                  </a:tcPr>
                </a:tc>
                <a:tc>
                  <a:txBody>
                    <a:bodyPr/>
                    <a:lstStyle/>
                    <a:p>
                      <a:r>
                        <a:rPr lang="en-US" sz="2400"/>
                        <a:t>Steal, Kill, Destroy</a:t>
                      </a:r>
                    </a:p>
                  </a:txBody>
                  <a:tcPr marL="37658" marR="37658" marT="37658" marB="37658">
                    <a:lnL>
                      <a:noFill/>
                    </a:lnL>
                    <a:lnR>
                      <a:noFill/>
                    </a:lnR>
                    <a:lnT>
                      <a:noFill/>
                    </a:lnT>
                    <a:lnB>
                      <a:noFill/>
                    </a:lnB>
                    <a:solidFill>
                      <a:srgbClr val="FFCCCC"/>
                    </a:solidFill>
                  </a:tcPr>
                </a:tc>
                <a:tc>
                  <a:txBody>
                    <a:bodyPr/>
                    <a:lstStyle/>
                    <a:p>
                      <a:r>
                        <a:rPr lang="en-US" sz="2400"/>
                        <a:t>Take hold of the abundant life in Christ</a:t>
                      </a:r>
                    </a:p>
                  </a:txBody>
                  <a:tcPr marL="37658" marR="37658" marT="37658" marB="37658">
                    <a:lnL>
                      <a:noFill/>
                    </a:lnL>
                    <a:lnR>
                      <a:noFill/>
                    </a:lnR>
                    <a:lnT>
                      <a:noFill/>
                    </a:lnT>
                    <a:lnB>
                      <a:noFill/>
                    </a:lnB>
                    <a:solidFill>
                      <a:srgbClr val="FFCC33"/>
                    </a:solidFill>
                  </a:tcPr>
                </a:tc>
              </a:tr>
              <a:tr h="735057">
                <a:tc>
                  <a:txBody>
                    <a:bodyPr/>
                    <a:lstStyle/>
                    <a:p>
                      <a:r>
                        <a:rPr lang="en-US" sz="2400"/>
                        <a:t>1 Timothy 3:6,7</a:t>
                      </a:r>
                    </a:p>
                  </a:txBody>
                  <a:tcPr marL="37658" marR="37658" marT="37658" marB="37658">
                    <a:lnL>
                      <a:noFill/>
                    </a:lnL>
                    <a:lnR>
                      <a:noFill/>
                    </a:lnR>
                    <a:lnT>
                      <a:noFill/>
                    </a:lnT>
                    <a:lnB>
                      <a:noFill/>
                    </a:lnB>
                    <a:solidFill>
                      <a:srgbClr val="FFFFCC"/>
                    </a:solidFill>
                  </a:tcPr>
                </a:tc>
                <a:tc>
                  <a:txBody>
                    <a:bodyPr/>
                    <a:lstStyle/>
                    <a:p>
                      <a:r>
                        <a:rPr lang="en-US" sz="2400"/>
                        <a:t>Pride leading to condemnation</a:t>
                      </a:r>
                    </a:p>
                  </a:txBody>
                  <a:tcPr marL="37658" marR="37658" marT="37658" marB="37658">
                    <a:lnL>
                      <a:noFill/>
                    </a:lnL>
                    <a:lnR>
                      <a:noFill/>
                    </a:lnR>
                    <a:lnT>
                      <a:noFill/>
                    </a:lnT>
                    <a:lnB>
                      <a:noFill/>
                    </a:lnB>
                    <a:solidFill>
                      <a:srgbClr val="FFCCCC"/>
                    </a:solidFill>
                  </a:tcPr>
                </a:tc>
                <a:tc>
                  <a:txBody>
                    <a:bodyPr/>
                    <a:lstStyle/>
                    <a:p>
                      <a:r>
                        <a:rPr lang="en-US" sz="2400"/>
                        <a:t>Wise appointing of those in spiritual authority</a:t>
                      </a:r>
                    </a:p>
                  </a:txBody>
                  <a:tcPr marL="37658" marR="37658" marT="37658" marB="37658">
                    <a:lnL>
                      <a:noFill/>
                    </a:lnL>
                    <a:lnR>
                      <a:noFill/>
                    </a:lnR>
                    <a:lnT>
                      <a:noFill/>
                    </a:lnT>
                    <a:lnB>
                      <a:noFill/>
                    </a:lnB>
                    <a:solidFill>
                      <a:srgbClr val="FFCC33"/>
                    </a:solidFill>
                  </a:tcPr>
                </a:tc>
              </a:tr>
              <a:tr h="1674536">
                <a:tc>
                  <a:txBody>
                    <a:bodyPr/>
                    <a:lstStyle/>
                    <a:p>
                      <a:r>
                        <a:rPr lang="en-US" sz="2400"/>
                        <a:t>Rev 12:10,11</a:t>
                      </a:r>
                    </a:p>
                  </a:txBody>
                  <a:tcPr marL="37658" marR="37658" marT="37658" marB="37658">
                    <a:lnL>
                      <a:noFill/>
                    </a:lnL>
                    <a:lnR>
                      <a:noFill/>
                    </a:lnR>
                    <a:lnT>
                      <a:noFill/>
                    </a:lnT>
                    <a:lnB>
                      <a:noFill/>
                    </a:lnB>
                    <a:solidFill>
                      <a:srgbClr val="FFFFCC"/>
                    </a:solidFill>
                  </a:tcPr>
                </a:tc>
                <a:tc>
                  <a:txBody>
                    <a:bodyPr/>
                    <a:lstStyle/>
                    <a:p>
                      <a:r>
                        <a:rPr lang="en-US" sz="2400"/>
                        <a:t>Accusation</a:t>
                      </a:r>
                    </a:p>
                  </a:txBody>
                  <a:tcPr marL="37658" marR="37658" marT="37658" marB="37658">
                    <a:lnL>
                      <a:noFill/>
                    </a:lnL>
                    <a:lnR>
                      <a:noFill/>
                    </a:lnR>
                    <a:lnT>
                      <a:noFill/>
                    </a:lnT>
                    <a:lnB>
                      <a:noFill/>
                    </a:lnB>
                    <a:solidFill>
                      <a:srgbClr val="FFCCCC"/>
                    </a:solidFill>
                  </a:tcPr>
                </a:tc>
                <a:tc>
                  <a:txBody>
                    <a:bodyPr/>
                    <a:lstStyle/>
                    <a:p>
                      <a:r>
                        <a:rPr lang="en-US" sz="2400"/>
                        <a:t>The blood of the Lamb and the word of their testimony..testifying to what the blood of the Lamb has done for you.</a:t>
                      </a:r>
                    </a:p>
                  </a:txBody>
                  <a:tcPr marL="37658" marR="37658" marT="37658" marB="37658">
                    <a:lnL>
                      <a:noFill/>
                    </a:lnL>
                    <a:lnR>
                      <a:noFill/>
                    </a:lnR>
                    <a:lnT>
                      <a:noFill/>
                    </a:lnT>
                    <a:lnB>
                      <a:noFill/>
                    </a:lnB>
                    <a:solidFill>
                      <a:srgbClr val="FFCC33"/>
                    </a:solidFill>
                  </a:tcPr>
                </a:tc>
              </a:tr>
              <a:tr h="2300855">
                <a:tc>
                  <a:txBody>
                    <a:bodyPr/>
                    <a:lstStyle/>
                    <a:p>
                      <a:r>
                        <a:rPr lang="en-US" sz="2400"/>
                        <a:t>Luke 4:1-13</a:t>
                      </a:r>
                    </a:p>
                  </a:txBody>
                  <a:tcPr marL="37658" marR="37658" marT="37658" marB="37658">
                    <a:lnL>
                      <a:noFill/>
                    </a:lnL>
                    <a:lnR>
                      <a:noFill/>
                    </a:lnR>
                    <a:lnT>
                      <a:noFill/>
                    </a:lnT>
                    <a:lnB>
                      <a:noFill/>
                    </a:lnB>
                    <a:solidFill>
                      <a:srgbClr val="FFFFCC"/>
                    </a:solidFill>
                  </a:tcPr>
                </a:tc>
                <a:tc>
                  <a:txBody>
                    <a:bodyPr/>
                    <a:lstStyle/>
                    <a:p>
                      <a:r>
                        <a:rPr lang="en-US" sz="2400"/>
                        <a:t>Temptation through misapplied Scriptures that seem to validate fleshly desires for physical appetite, specialness to God and power.</a:t>
                      </a:r>
                    </a:p>
                  </a:txBody>
                  <a:tcPr marL="37658" marR="37658" marT="37658" marB="37658">
                    <a:lnL>
                      <a:noFill/>
                    </a:lnL>
                    <a:lnR>
                      <a:noFill/>
                    </a:lnR>
                    <a:lnT>
                      <a:noFill/>
                    </a:lnT>
                    <a:lnB>
                      <a:noFill/>
                    </a:lnB>
                    <a:solidFill>
                      <a:srgbClr val="FFCCCC"/>
                    </a:solidFill>
                  </a:tcPr>
                </a:tc>
                <a:tc>
                  <a:txBody>
                    <a:bodyPr/>
                    <a:lstStyle/>
                    <a:p>
                      <a:r>
                        <a:rPr lang="en-US" sz="2400" dirty="0"/>
                        <a:t>Knowing the Scriptures so well that you can spot the lie and counter it with a more appropriate Scripture.</a:t>
                      </a:r>
                    </a:p>
                  </a:txBody>
                  <a:tcPr marL="37658" marR="37658" marT="37658" marB="37658">
                    <a:lnL>
                      <a:noFill/>
                    </a:lnL>
                    <a:lnR>
                      <a:noFill/>
                    </a:lnR>
                    <a:lnT>
                      <a:noFill/>
                    </a:lnT>
                    <a:lnB>
                      <a:noFill/>
                    </a:lnB>
                    <a:solidFill>
                      <a:srgbClr val="FFCC33"/>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533399"/>
          <a:ext cx="8763000" cy="6348112"/>
        </p:xfrm>
        <a:graphic>
          <a:graphicData uri="http://schemas.openxmlformats.org/drawingml/2006/table">
            <a:tbl>
              <a:tblPr/>
              <a:tblGrid>
                <a:gridCol w="2921000"/>
                <a:gridCol w="2921000"/>
                <a:gridCol w="2921000"/>
              </a:tblGrid>
              <a:tr h="1154380">
                <a:tc>
                  <a:txBody>
                    <a:bodyPr/>
                    <a:lstStyle/>
                    <a:p>
                      <a:r>
                        <a:rPr lang="en-US" sz="2000"/>
                        <a:t>1 Timothy 4:1-7</a:t>
                      </a:r>
                    </a:p>
                  </a:txBody>
                  <a:tcPr marL="31514" marR="31514" marT="31514" marB="31514">
                    <a:lnL>
                      <a:noFill/>
                    </a:lnL>
                    <a:lnR>
                      <a:noFill/>
                    </a:lnR>
                    <a:lnT>
                      <a:noFill/>
                    </a:lnT>
                    <a:lnB>
                      <a:noFill/>
                    </a:lnB>
                    <a:solidFill>
                      <a:srgbClr val="FFFFCC"/>
                    </a:solidFill>
                  </a:tcPr>
                </a:tc>
                <a:tc>
                  <a:txBody>
                    <a:bodyPr/>
                    <a:lstStyle/>
                    <a:p>
                      <a:r>
                        <a:rPr lang="en-US" sz="2000"/>
                        <a:t>Deceptive false teachings</a:t>
                      </a:r>
                    </a:p>
                  </a:txBody>
                  <a:tcPr marL="31514" marR="31514" marT="31514" marB="31514">
                    <a:lnL>
                      <a:noFill/>
                    </a:lnL>
                    <a:lnR>
                      <a:noFill/>
                    </a:lnR>
                    <a:lnT>
                      <a:noFill/>
                    </a:lnT>
                    <a:lnB>
                      <a:noFill/>
                    </a:lnB>
                    <a:solidFill>
                      <a:srgbClr val="FFCCCC"/>
                    </a:solidFill>
                  </a:tcPr>
                </a:tc>
                <a:tc>
                  <a:txBody>
                    <a:bodyPr/>
                    <a:lstStyle/>
                    <a:p>
                      <a:r>
                        <a:rPr lang="en-US" sz="2000"/>
                        <a:t>Reject fanciful tales, teach the Scriptures, sound doctrine, thankfulness, prayer</a:t>
                      </a:r>
                    </a:p>
                  </a:txBody>
                  <a:tcPr marL="31514" marR="31514" marT="31514" marB="31514">
                    <a:lnL>
                      <a:noFill/>
                    </a:lnL>
                    <a:lnR>
                      <a:noFill/>
                    </a:lnR>
                    <a:lnT>
                      <a:noFill/>
                    </a:lnT>
                    <a:lnB>
                      <a:noFill/>
                    </a:lnB>
                    <a:solidFill>
                      <a:srgbClr val="FFCC33"/>
                    </a:solidFill>
                  </a:tcPr>
                </a:tc>
              </a:tr>
              <a:tr h="1154380">
                <a:tc>
                  <a:txBody>
                    <a:bodyPr/>
                    <a:lstStyle/>
                    <a:p>
                      <a:r>
                        <a:rPr lang="en-US" sz="2000"/>
                        <a:t>James 2:17-26 Matthew 7:15-28</a:t>
                      </a:r>
                    </a:p>
                  </a:txBody>
                  <a:tcPr marL="31514" marR="31514" marT="31514" marB="31514">
                    <a:lnL>
                      <a:noFill/>
                    </a:lnL>
                    <a:lnR>
                      <a:noFill/>
                    </a:lnR>
                    <a:lnT>
                      <a:noFill/>
                    </a:lnT>
                    <a:lnB>
                      <a:noFill/>
                    </a:lnB>
                    <a:solidFill>
                      <a:srgbClr val="FFFFCC"/>
                    </a:solidFill>
                  </a:tcPr>
                </a:tc>
                <a:tc>
                  <a:txBody>
                    <a:bodyPr/>
                    <a:lstStyle/>
                    <a:p>
                      <a:r>
                        <a:rPr lang="en-US" sz="2000"/>
                        <a:t>False assurance of salvation</a:t>
                      </a:r>
                    </a:p>
                  </a:txBody>
                  <a:tcPr marL="31514" marR="31514" marT="31514" marB="31514">
                    <a:lnL>
                      <a:noFill/>
                    </a:lnL>
                    <a:lnR>
                      <a:noFill/>
                    </a:lnR>
                    <a:lnT>
                      <a:noFill/>
                    </a:lnT>
                    <a:lnB>
                      <a:noFill/>
                    </a:lnB>
                    <a:solidFill>
                      <a:srgbClr val="FFCCCC"/>
                    </a:solidFill>
                  </a:tcPr>
                </a:tc>
                <a:tc>
                  <a:txBody>
                    <a:bodyPr/>
                    <a:lstStyle/>
                    <a:p>
                      <a:r>
                        <a:rPr lang="en-US" sz="2000"/>
                        <a:t>A godly life of good works based on Jesus teaching is evidence of having true faith.</a:t>
                      </a:r>
                    </a:p>
                  </a:txBody>
                  <a:tcPr marL="31514" marR="31514" marT="31514" marB="31514">
                    <a:lnL>
                      <a:noFill/>
                    </a:lnL>
                    <a:lnR>
                      <a:noFill/>
                    </a:lnR>
                    <a:lnT>
                      <a:noFill/>
                    </a:lnT>
                    <a:lnB>
                      <a:noFill/>
                    </a:lnB>
                    <a:solidFill>
                      <a:srgbClr val="FFCC33"/>
                    </a:solidFill>
                  </a:tcPr>
                </a:tc>
              </a:tr>
              <a:tr h="1250683">
                <a:tc>
                  <a:txBody>
                    <a:bodyPr/>
                    <a:lstStyle/>
                    <a:p>
                      <a:r>
                        <a:rPr lang="en-US" sz="2000"/>
                        <a:t>Deut 7:25, 18:10-13, 32:7, Lev 19:31 Isaiah 47:13, Acts 19:19 1 Corinthians 10:14</a:t>
                      </a:r>
                    </a:p>
                  </a:txBody>
                  <a:tcPr marL="31514" marR="31514" marT="31514" marB="31514">
                    <a:lnL>
                      <a:noFill/>
                    </a:lnL>
                    <a:lnR>
                      <a:noFill/>
                    </a:lnR>
                    <a:lnT>
                      <a:noFill/>
                    </a:lnT>
                    <a:lnB>
                      <a:noFill/>
                    </a:lnB>
                    <a:solidFill>
                      <a:srgbClr val="FFFFCC"/>
                    </a:solidFill>
                  </a:tcPr>
                </a:tc>
                <a:tc>
                  <a:txBody>
                    <a:bodyPr/>
                    <a:lstStyle/>
                    <a:p>
                      <a:r>
                        <a:rPr lang="en-US" sz="2000"/>
                        <a:t>Ensnarement in the occult , divination astrology, and the worship of false gods.</a:t>
                      </a:r>
                    </a:p>
                  </a:txBody>
                  <a:tcPr marL="31514" marR="31514" marT="31514" marB="31514">
                    <a:lnL>
                      <a:noFill/>
                    </a:lnL>
                    <a:lnR>
                      <a:noFill/>
                    </a:lnR>
                    <a:lnT>
                      <a:noFill/>
                    </a:lnT>
                    <a:lnB>
                      <a:noFill/>
                    </a:lnB>
                    <a:solidFill>
                      <a:srgbClr val="FFCCCC"/>
                    </a:solidFill>
                  </a:tcPr>
                </a:tc>
                <a:tc>
                  <a:txBody>
                    <a:bodyPr/>
                    <a:lstStyle/>
                    <a:p>
                      <a:r>
                        <a:rPr lang="en-US" sz="2000"/>
                        <a:t>Destroy all objects associated with it.</a:t>
                      </a:r>
                    </a:p>
                    <a:p>
                      <a:r>
                        <a:rPr lang="en-US" sz="2000"/>
                        <a:t>Complete disassociation from it.</a:t>
                      </a:r>
                    </a:p>
                  </a:txBody>
                  <a:tcPr marL="31514" marR="31514" marT="31514" marB="31514">
                    <a:lnL>
                      <a:noFill/>
                    </a:lnL>
                    <a:lnR>
                      <a:noFill/>
                    </a:lnR>
                    <a:lnT>
                      <a:noFill/>
                    </a:lnT>
                    <a:lnB>
                      <a:noFill/>
                    </a:lnB>
                    <a:solidFill>
                      <a:srgbClr val="FFCC33"/>
                    </a:solidFill>
                  </a:tcPr>
                </a:tc>
              </a:tr>
              <a:tr h="2482890">
                <a:tc>
                  <a:txBody>
                    <a:bodyPr/>
                    <a:lstStyle/>
                    <a:p>
                      <a:r>
                        <a:rPr lang="en-US" sz="2000"/>
                        <a:t>2 Corinthians 10:3-5 Ephesians 6:10-21 Romans 8:4-6,.12:1,2 Philippians 4:8 Colossians 3:1-4.</a:t>
                      </a:r>
                    </a:p>
                  </a:txBody>
                  <a:tcPr marL="31514" marR="31514" marT="31514" marB="31514">
                    <a:lnL>
                      <a:noFill/>
                    </a:lnL>
                    <a:lnR>
                      <a:noFill/>
                    </a:lnR>
                    <a:lnT>
                      <a:noFill/>
                    </a:lnT>
                    <a:lnB>
                      <a:noFill/>
                    </a:lnB>
                    <a:solidFill>
                      <a:srgbClr val="FFFFCC"/>
                    </a:solidFill>
                  </a:tcPr>
                </a:tc>
                <a:tc>
                  <a:txBody>
                    <a:bodyPr/>
                    <a:lstStyle/>
                    <a:p>
                      <a:r>
                        <a:rPr lang="en-US" sz="2000"/>
                        <a:t>Strongholds made of thoughts that oppose God -especially prideful thoughts and unbelief. These thoughts can control the life and emotions of a person, church or country.</a:t>
                      </a:r>
                    </a:p>
                  </a:txBody>
                  <a:tcPr marL="31514" marR="31514" marT="31514" marB="31514">
                    <a:lnL>
                      <a:noFill/>
                    </a:lnL>
                    <a:lnR>
                      <a:noFill/>
                    </a:lnR>
                    <a:lnT>
                      <a:noFill/>
                    </a:lnT>
                    <a:lnB>
                      <a:noFill/>
                    </a:lnB>
                    <a:solidFill>
                      <a:srgbClr val="FFCCCC"/>
                    </a:solidFill>
                  </a:tcPr>
                </a:tc>
                <a:tc>
                  <a:txBody>
                    <a:bodyPr/>
                    <a:lstStyle/>
                    <a:p>
                      <a:r>
                        <a:rPr lang="en-US" sz="2000" dirty="0"/>
                        <a:t>Biblical apologetics, renewing the mind. Setting the mind on the things of the Spirit Use of our spiritual </a:t>
                      </a:r>
                      <a:r>
                        <a:rPr lang="en-US" sz="2000" dirty="0" err="1"/>
                        <a:t>armour</a:t>
                      </a:r>
                      <a:r>
                        <a:rPr lang="en-US" sz="2000" dirty="0"/>
                        <a:t> combined with faith, the word of God, prayer in the Spirit and humble submission.</a:t>
                      </a:r>
                    </a:p>
                  </a:txBody>
                  <a:tcPr marL="31514" marR="31514" marT="31514" marB="31514">
                    <a:lnL>
                      <a:noFill/>
                    </a:lnL>
                    <a:lnR>
                      <a:noFill/>
                    </a:lnR>
                    <a:lnT>
                      <a:noFill/>
                    </a:lnT>
                    <a:lnB>
                      <a:noFill/>
                    </a:lnB>
                    <a:solidFill>
                      <a:srgbClr val="FFCC33"/>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1" y="304801"/>
          <a:ext cx="8686799" cy="6248400"/>
        </p:xfrm>
        <a:graphic>
          <a:graphicData uri="http://schemas.openxmlformats.org/drawingml/2006/table">
            <a:tbl>
              <a:tblPr/>
              <a:tblGrid>
                <a:gridCol w="2632363"/>
                <a:gridCol w="3027218"/>
                <a:gridCol w="3027218"/>
              </a:tblGrid>
              <a:tr h="2690167">
                <a:tc>
                  <a:txBody>
                    <a:bodyPr/>
                    <a:lstStyle/>
                    <a:p>
                      <a:r>
                        <a:rPr lang="en-US" sz="2000"/>
                        <a:t>Matthew 23:17,19,24,26 Luke 4:18 John 9;39 Romans 10:7-10,25 2Corinthians 3:14-17, 4:3,4 Ephesians 4:17-24, 1 John 2:10,11</a:t>
                      </a:r>
                    </a:p>
                  </a:txBody>
                  <a:tcPr marL="30621" marR="30621" marT="30621" marB="30621">
                    <a:lnL>
                      <a:noFill/>
                    </a:lnL>
                    <a:lnR>
                      <a:noFill/>
                    </a:lnR>
                    <a:lnT>
                      <a:noFill/>
                    </a:lnT>
                    <a:lnB>
                      <a:noFill/>
                    </a:lnB>
                    <a:solidFill>
                      <a:srgbClr val="FFFFCC"/>
                    </a:solidFill>
                  </a:tcPr>
                </a:tc>
                <a:tc>
                  <a:txBody>
                    <a:bodyPr/>
                    <a:lstStyle/>
                    <a:p>
                      <a:r>
                        <a:rPr lang="en-US" sz="2000"/>
                        <a:t>Blinding the minds of unbelievers. Especially those who stubbornly refuse Christ.</a:t>
                      </a:r>
                    </a:p>
                  </a:txBody>
                  <a:tcPr marL="30621" marR="30621" marT="30621" marB="30621">
                    <a:lnL>
                      <a:noFill/>
                    </a:lnL>
                    <a:lnR>
                      <a:noFill/>
                    </a:lnR>
                    <a:lnT>
                      <a:noFill/>
                    </a:lnT>
                    <a:lnB>
                      <a:noFill/>
                    </a:lnB>
                    <a:solidFill>
                      <a:srgbClr val="FFCCCC"/>
                    </a:solidFill>
                  </a:tcPr>
                </a:tc>
                <a:tc>
                  <a:txBody>
                    <a:bodyPr/>
                    <a:lstStyle/>
                    <a:p>
                      <a:r>
                        <a:rPr lang="en-US" sz="2000"/>
                        <a:t>Turning to Christ. Having a willingness to accept the light and seek it further. Renewal of the mind. Loving your brother in Christ Good teaching and intercession can "open the eyes of the blind".</a:t>
                      </a:r>
                    </a:p>
                  </a:txBody>
                  <a:tcPr marL="30621" marR="30621" marT="30621" marB="30621">
                    <a:lnL>
                      <a:noFill/>
                    </a:lnL>
                    <a:lnR>
                      <a:noFill/>
                    </a:lnR>
                    <a:lnT>
                      <a:noFill/>
                    </a:lnT>
                    <a:lnB>
                      <a:noFill/>
                    </a:lnB>
                    <a:solidFill>
                      <a:srgbClr val="FFCC33"/>
                    </a:solidFill>
                  </a:tcPr>
                </a:tc>
              </a:tr>
              <a:tr h="1388667">
                <a:tc>
                  <a:txBody>
                    <a:bodyPr/>
                    <a:lstStyle/>
                    <a:p>
                      <a:r>
                        <a:rPr lang="en-US" sz="2000"/>
                        <a:t>1 Corinthians 10:14-22</a:t>
                      </a:r>
                    </a:p>
                  </a:txBody>
                  <a:tcPr marL="30621" marR="30621" marT="30621" marB="30621">
                    <a:lnL>
                      <a:noFill/>
                    </a:lnL>
                    <a:lnR>
                      <a:noFill/>
                    </a:lnR>
                    <a:lnT>
                      <a:noFill/>
                    </a:lnT>
                    <a:lnB>
                      <a:noFill/>
                    </a:lnB>
                    <a:solidFill>
                      <a:srgbClr val="FFFFCC"/>
                    </a:solidFill>
                  </a:tcPr>
                </a:tc>
                <a:tc>
                  <a:txBody>
                    <a:bodyPr/>
                    <a:lstStyle/>
                    <a:p>
                      <a:r>
                        <a:rPr lang="en-US" sz="2000"/>
                        <a:t>Religious ceremonies that appear "cultural" but are in fact demonic.</a:t>
                      </a:r>
                    </a:p>
                  </a:txBody>
                  <a:tcPr marL="30621" marR="30621" marT="30621" marB="30621">
                    <a:lnL>
                      <a:noFill/>
                    </a:lnL>
                    <a:lnR>
                      <a:noFill/>
                    </a:lnR>
                    <a:lnT>
                      <a:noFill/>
                    </a:lnT>
                    <a:lnB>
                      <a:noFill/>
                    </a:lnB>
                    <a:solidFill>
                      <a:srgbClr val="FFCCCC"/>
                    </a:solidFill>
                  </a:tcPr>
                </a:tc>
                <a:tc>
                  <a:txBody>
                    <a:bodyPr/>
                    <a:lstStyle/>
                    <a:p>
                      <a:r>
                        <a:rPr lang="en-US" sz="2000"/>
                        <a:t>Awareness of the spiritual realities that undergird such things.</a:t>
                      </a:r>
                    </a:p>
                    <a:p>
                      <a:r>
                        <a:rPr lang="en-US" sz="2000"/>
                        <a:t>Not participating in them.</a:t>
                      </a:r>
                    </a:p>
                  </a:txBody>
                  <a:tcPr marL="30621" marR="30621" marT="30621" marB="30621">
                    <a:lnL>
                      <a:noFill/>
                    </a:lnL>
                    <a:lnR>
                      <a:noFill/>
                    </a:lnR>
                    <a:lnT>
                      <a:noFill/>
                    </a:lnT>
                    <a:lnB>
                      <a:noFill/>
                    </a:lnB>
                    <a:solidFill>
                      <a:srgbClr val="FFCC33"/>
                    </a:solidFill>
                  </a:tcPr>
                </a:tc>
              </a:tr>
              <a:tr h="2169566">
                <a:tc>
                  <a:txBody>
                    <a:bodyPr/>
                    <a:lstStyle/>
                    <a:p>
                      <a:r>
                        <a:rPr lang="fi-FI" sz="2000"/>
                        <a:t>Matthew 12:27-29, 16:19, 18:18-20, Luke 11:19-22</a:t>
                      </a:r>
                    </a:p>
                  </a:txBody>
                  <a:tcPr marL="30621" marR="30621" marT="30621" marB="30621">
                    <a:lnL>
                      <a:noFill/>
                    </a:lnL>
                    <a:lnR>
                      <a:noFill/>
                    </a:lnR>
                    <a:lnT>
                      <a:noFill/>
                    </a:lnT>
                    <a:lnB>
                      <a:noFill/>
                    </a:lnB>
                    <a:solidFill>
                      <a:srgbClr val="FFFFCC"/>
                    </a:solidFill>
                  </a:tcPr>
                </a:tc>
                <a:tc>
                  <a:txBody>
                    <a:bodyPr/>
                    <a:lstStyle/>
                    <a:p>
                      <a:r>
                        <a:rPr lang="en-US" sz="2000"/>
                        <a:t>Unrestrained Satanic activity. Spiritual wickedness in the heavenly realms. Spiritual "strong men" occupying a person, place or nation.</a:t>
                      </a:r>
                    </a:p>
                  </a:txBody>
                  <a:tcPr marL="30621" marR="30621" marT="30621" marB="30621">
                    <a:lnL>
                      <a:noFill/>
                    </a:lnL>
                    <a:lnR>
                      <a:noFill/>
                    </a:lnR>
                    <a:lnT>
                      <a:noFill/>
                    </a:lnT>
                    <a:lnB>
                      <a:noFill/>
                    </a:lnB>
                    <a:solidFill>
                      <a:srgbClr val="FFCCCC"/>
                    </a:solidFill>
                  </a:tcPr>
                </a:tc>
                <a:tc>
                  <a:txBody>
                    <a:bodyPr/>
                    <a:lstStyle/>
                    <a:p>
                      <a:r>
                        <a:rPr lang="en-US" sz="2000" dirty="0"/>
                        <a:t>Binding and loosing in Jesus name which may often have a corporate dimension to it.</a:t>
                      </a:r>
                    </a:p>
                  </a:txBody>
                  <a:tcPr marL="30621" marR="30621" marT="30621" marB="30621">
                    <a:lnL>
                      <a:noFill/>
                    </a:lnL>
                    <a:lnR>
                      <a:noFill/>
                    </a:lnR>
                    <a:lnT>
                      <a:noFill/>
                    </a:lnT>
                    <a:lnB>
                      <a:noFill/>
                    </a:lnB>
                    <a:solidFill>
                      <a:srgbClr val="FFCC33"/>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28600"/>
          <a:ext cx="8763000" cy="6248400"/>
        </p:xfrm>
        <a:graphic>
          <a:graphicData uri="http://schemas.openxmlformats.org/drawingml/2006/table">
            <a:tbl>
              <a:tblPr/>
              <a:tblGrid>
                <a:gridCol w="2921000"/>
                <a:gridCol w="2921000"/>
                <a:gridCol w="2921000"/>
              </a:tblGrid>
              <a:tr h="1730719">
                <a:tc>
                  <a:txBody>
                    <a:bodyPr/>
                    <a:lstStyle/>
                    <a:p>
                      <a:r>
                        <a:rPr lang="en-US" sz="2400" dirty="0"/>
                        <a:t>Matthew 9:32-34 Luke 13:11-16 Matthew 8;16,17 Mark 9:14-29</a:t>
                      </a:r>
                    </a:p>
                  </a:txBody>
                  <a:tcPr marL="44956" marR="44956" marT="44956" marB="44956">
                    <a:lnL>
                      <a:noFill/>
                    </a:lnL>
                    <a:lnR>
                      <a:noFill/>
                    </a:lnR>
                    <a:lnT>
                      <a:noFill/>
                    </a:lnT>
                    <a:lnB>
                      <a:noFill/>
                    </a:lnB>
                    <a:solidFill>
                      <a:srgbClr val="FFFFCC"/>
                    </a:solidFill>
                  </a:tcPr>
                </a:tc>
                <a:tc>
                  <a:txBody>
                    <a:bodyPr/>
                    <a:lstStyle/>
                    <a:p>
                      <a:r>
                        <a:rPr lang="en-US" sz="2400" dirty="0"/>
                        <a:t>Disease caused by demons (not all disease is meant)</a:t>
                      </a:r>
                    </a:p>
                  </a:txBody>
                  <a:tcPr marL="44956" marR="44956" marT="44956" marB="44956">
                    <a:lnL>
                      <a:noFill/>
                    </a:lnL>
                    <a:lnR>
                      <a:noFill/>
                    </a:lnR>
                    <a:lnT>
                      <a:noFill/>
                    </a:lnT>
                    <a:lnB>
                      <a:noFill/>
                    </a:lnB>
                    <a:solidFill>
                      <a:srgbClr val="FFCCCC"/>
                    </a:solidFill>
                  </a:tcPr>
                </a:tc>
                <a:tc>
                  <a:txBody>
                    <a:bodyPr/>
                    <a:lstStyle/>
                    <a:p>
                      <a:r>
                        <a:rPr lang="en-US" sz="2400"/>
                        <a:t>Healing. Prayer and fasting. Faith. Use of command prayers in the name of Jesus.</a:t>
                      </a:r>
                    </a:p>
                  </a:txBody>
                  <a:tcPr marL="44956" marR="44956" marT="44956" marB="44956">
                    <a:lnL>
                      <a:noFill/>
                    </a:lnL>
                    <a:lnR>
                      <a:noFill/>
                    </a:lnR>
                    <a:lnT>
                      <a:noFill/>
                    </a:lnT>
                    <a:lnB>
                      <a:noFill/>
                    </a:lnB>
                    <a:solidFill>
                      <a:srgbClr val="FFCC33"/>
                    </a:solidFill>
                  </a:tcPr>
                </a:tc>
              </a:tr>
              <a:tr h="4517681">
                <a:tc>
                  <a:txBody>
                    <a:bodyPr/>
                    <a:lstStyle/>
                    <a:p>
                      <a:r>
                        <a:rPr lang="en-US" sz="2400"/>
                        <a:t>Luke 10:17-19 Acts 16:16-18 Mark 5:1-20, 9:14-29 Luke 11:20-26 Acts 5;16, 8:7</a:t>
                      </a:r>
                    </a:p>
                  </a:txBody>
                  <a:tcPr marL="44956" marR="44956" marT="44956" marB="44956">
                    <a:lnL>
                      <a:noFill/>
                    </a:lnL>
                    <a:lnR>
                      <a:noFill/>
                    </a:lnR>
                    <a:lnT>
                      <a:noFill/>
                    </a:lnT>
                    <a:lnB>
                      <a:noFill/>
                    </a:lnB>
                    <a:solidFill>
                      <a:srgbClr val="FFFFCC"/>
                    </a:solidFill>
                  </a:tcPr>
                </a:tc>
                <a:tc>
                  <a:txBody>
                    <a:bodyPr/>
                    <a:lstStyle/>
                    <a:p>
                      <a:r>
                        <a:rPr lang="en-US" sz="2400" dirty="0"/>
                        <a:t>Demon-possession</a:t>
                      </a:r>
                    </a:p>
                  </a:txBody>
                  <a:tcPr marL="44956" marR="44956" marT="44956" marB="44956">
                    <a:lnL>
                      <a:noFill/>
                    </a:lnL>
                    <a:lnR>
                      <a:noFill/>
                    </a:lnR>
                    <a:lnT>
                      <a:noFill/>
                    </a:lnT>
                    <a:lnB>
                      <a:noFill/>
                    </a:lnB>
                    <a:solidFill>
                      <a:srgbClr val="FFCCCC"/>
                    </a:solidFill>
                  </a:tcPr>
                </a:tc>
                <a:tc>
                  <a:txBody>
                    <a:bodyPr/>
                    <a:lstStyle/>
                    <a:p>
                      <a:r>
                        <a:rPr lang="en-US" sz="2400" dirty="0"/>
                        <a:t>Use of the name of Jesus with authority. Command the demons to leave. Sometimes it may help to identify the demons. Then the delivered person must live a Holy Spirit filled life. Faith and prayer are necessary and sometimes fasting.</a:t>
                      </a:r>
                    </a:p>
                  </a:txBody>
                  <a:tcPr marL="44956" marR="44956" marT="44956" marB="44956">
                    <a:lnL>
                      <a:noFill/>
                    </a:lnL>
                    <a:lnR>
                      <a:noFill/>
                    </a:lnR>
                    <a:lnT>
                      <a:noFill/>
                    </a:lnT>
                    <a:lnB>
                      <a:noFill/>
                    </a:lnB>
                    <a:solidFill>
                      <a:srgbClr val="FFCC33"/>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TIMES PRAYER MEETING</a:t>
            </a:r>
            <a:endParaRPr lang="en-US" dirty="0"/>
          </a:p>
        </p:txBody>
      </p:sp>
      <p:sp>
        <p:nvSpPr>
          <p:cNvPr id="3" name="Content Placeholder 2"/>
          <p:cNvSpPr>
            <a:spLocks noGrp="1"/>
          </p:cNvSpPr>
          <p:nvPr>
            <p:ph sz="quarter" idx="1"/>
          </p:nvPr>
        </p:nvSpPr>
        <p:spPr/>
        <p:txBody>
          <a:bodyPr>
            <a:normAutofit/>
          </a:bodyPr>
          <a:lstStyle/>
          <a:p>
            <a:r>
              <a:rPr lang="en-US" sz="3200" dirty="0" smtClean="0"/>
              <a:t>Pray for Israel, World Events, Missions etc</a:t>
            </a:r>
          </a:p>
          <a:p>
            <a:r>
              <a:rPr lang="en-US" sz="3200" dirty="0" smtClean="0"/>
              <a:t>Friday 9</a:t>
            </a:r>
            <a:r>
              <a:rPr lang="en-US" sz="3200" baseline="30000" dirty="0" smtClean="0"/>
              <a:t>th</a:t>
            </a:r>
            <a:r>
              <a:rPr lang="en-US" sz="3200" dirty="0" smtClean="0"/>
              <a:t> March 2012</a:t>
            </a:r>
          </a:p>
          <a:p>
            <a:r>
              <a:rPr lang="en-US" sz="3200" dirty="0" smtClean="0"/>
              <a:t>7:00pm – 9:30pm</a:t>
            </a:r>
          </a:p>
          <a:p>
            <a:r>
              <a:rPr lang="en-US" sz="3200" dirty="0" smtClean="0"/>
              <a:t>John &amp; </a:t>
            </a:r>
            <a:r>
              <a:rPr lang="en-US" sz="3200" dirty="0" err="1" smtClean="0"/>
              <a:t>Minda’s</a:t>
            </a:r>
            <a:r>
              <a:rPr lang="en-US" sz="3200" dirty="0" smtClean="0"/>
              <a:t> place</a:t>
            </a:r>
          </a:p>
          <a:p>
            <a:r>
              <a:rPr lang="en-US" sz="3200" dirty="0" smtClean="0"/>
              <a:t>304 E. Realty St. Carson CA 90745</a:t>
            </a:r>
          </a:p>
          <a:p>
            <a:r>
              <a:rPr lang="en-US" sz="3200" dirty="0" smtClean="0"/>
              <a:t>A light supper will be served</a:t>
            </a:r>
            <a:endParaRPr lang="en-US" sz="3200" dirty="0"/>
          </a:p>
        </p:txBody>
      </p:sp>
      <p:pic>
        <p:nvPicPr>
          <p:cNvPr id="1026" name="Picture 2" descr="C:\Users\Minda\AppData\Local\Microsoft\Windows\Temporary Internet Files\Content.IE5\1V62L47A\MC900057248[1].wmf"/>
          <p:cNvPicPr>
            <a:picLocks noChangeAspect="1" noChangeArrowheads="1"/>
          </p:cNvPicPr>
          <p:nvPr/>
        </p:nvPicPr>
        <p:blipFill>
          <a:blip r:embed="rId3" cstate="print"/>
          <a:srcRect/>
          <a:stretch>
            <a:fillRect/>
          </a:stretch>
        </p:blipFill>
        <p:spPr bwMode="auto">
          <a:xfrm>
            <a:off x="6934200" y="2057400"/>
            <a:ext cx="1174090" cy="178490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792162"/>
          </a:xfrm>
        </p:spPr>
        <p:txBody>
          <a:bodyPr/>
          <a:lstStyle/>
          <a:p>
            <a:r>
              <a:rPr lang="en-US" dirty="0" smtClean="0">
                <a:effectLst>
                  <a:outerShdw blurRad="38100" dist="38100" dir="2700000" algn="tl">
                    <a:srgbClr val="000000">
                      <a:alpha val="43137"/>
                    </a:srgbClr>
                  </a:outerShdw>
                </a:effectLst>
              </a:rPr>
              <a:t>A Prayer – Part 1</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447800"/>
            <a:ext cx="8229600" cy="5181600"/>
          </a:xfrm>
        </p:spPr>
        <p:txBody>
          <a:bodyPr>
            <a:normAutofit/>
          </a:bodyPr>
          <a:lstStyle/>
          <a:p>
            <a:r>
              <a:rPr lang="en-US" i="1" dirty="0" smtClean="0"/>
              <a:t>I honestly confess my sins (list them) including any occult involvement of my parents and ancestors (list them) </a:t>
            </a:r>
            <a:br>
              <a:rPr lang="en-US" i="1" dirty="0" smtClean="0"/>
            </a:br>
            <a:r>
              <a:rPr lang="en-US" i="1" dirty="0" smtClean="0"/>
              <a:t>(Exodus 20:5,  Deuteronomy 5:9,  2 Samuel 21:1)</a:t>
            </a:r>
            <a:endParaRPr lang="en-US" dirty="0" smtClean="0"/>
          </a:p>
          <a:p>
            <a:r>
              <a:rPr lang="en-US" i="1" dirty="0" smtClean="0"/>
              <a:t>I renounce the Devil and all his works. (this may include destroying occult objects such as magic books &amp; idols )</a:t>
            </a:r>
            <a:br>
              <a:rPr lang="en-US" i="1" dirty="0" smtClean="0"/>
            </a:br>
            <a:r>
              <a:rPr lang="en-US" i="1" dirty="0" smtClean="0"/>
              <a:t>(Acts 19:17-20,  Deuteronomy 7:24-26)</a:t>
            </a:r>
            <a:endParaRPr lang="en-US" dirty="0" smtClean="0"/>
          </a:p>
          <a:p>
            <a:r>
              <a:rPr lang="en-US" i="1" dirty="0" smtClean="0"/>
              <a:t>I forgive others (list their names) just as Jesus Christ has forgiven me. (Ephesians 4:32, Matthew 6:12-15,)</a:t>
            </a:r>
            <a:endParaRPr lang="en-US" dirty="0" smtClean="0"/>
          </a:p>
          <a:p>
            <a:r>
              <a:rPr lang="en-US" i="1" dirty="0" smtClean="0"/>
              <a:t>I claim my spiritual cleansing by the blood of Jesus Christ  whom I confess to be my Savior and my Lord. </a:t>
            </a:r>
            <a:br>
              <a:rPr lang="en-US" i="1" dirty="0" smtClean="0"/>
            </a:br>
            <a:r>
              <a:rPr lang="en-US" i="1" dirty="0" smtClean="0"/>
              <a:t>(1 John 1:7-9, Hebrews 9:14)</a:t>
            </a:r>
            <a:endParaRPr lang="en-US" dirty="0" smtClean="0"/>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838200"/>
          </a:xfrm>
        </p:spPr>
        <p:txBody>
          <a:bodyPr/>
          <a:lstStyle/>
          <a:p>
            <a:r>
              <a:rPr lang="en-US" dirty="0" smtClean="0">
                <a:effectLst>
                  <a:outerShdw blurRad="38100" dist="38100" dir="2700000" algn="tl">
                    <a:srgbClr val="000000">
                      <a:alpha val="43137"/>
                    </a:srgbClr>
                  </a:outerShdw>
                </a:effectLst>
              </a:rPr>
              <a:t>A Prayer – Part Two</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447800"/>
            <a:ext cx="8610600" cy="5181600"/>
          </a:xfrm>
        </p:spPr>
        <p:txBody>
          <a:bodyPr>
            <a:normAutofit fontScale="92500" lnSpcReduction="20000"/>
          </a:bodyPr>
          <a:lstStyle/>
          <a:p>
            <a:r>
              <a:rPr lang="en-US" i="1" dirty="0" smtClean="0"/>
              <a:t>I now give any ground that Satan may have had in my life over to the Lordship of  Jesus Christ and I ask for God to fill me with the Holy Spirit and with joy. (Ephesians 5:1-18)</a:t>
            </a:r>
          </a:p>
          <a:p>
            <a:r>
              <a:rPr lang="en-US" i="1" dirty="0" smtClean="0"/>
              <a:t>I take up my spiritual authority as  one seated in heavenly realms with Christ Jesus and in the Name of Jesus Christ of Nazareth I command Satan and all his demons to depart from me. (Ephesians 2:6, 1:20,  Mark 3:15, 16:17,18; Luke 9:1)</a:t>
            </a:r>
          </a:p>
          <a:p>
            <a:r>
              <a:rPr lang="en-US" i="1" dirty="0" smtClean="0"/>
              <a:t>I claim that all curses spoken and written against me are broken by the cross of Jesus Christ.  (Galatians 3:10-14, Colossians 2:13-15) and that I have all the spiritual blessings in the heavenly realms  (Ephesians 1:3) including the blessings of Abraham (Galatians 3:14,29) for God has out-blessed the curse (Psalm 109:28) and turned it into a blessing (Deuteronomy 23:5)</a:t>
            </a:r>
          </a:p>
          <a:p>
            <a:r>
              <a:rPr lang="en-US" i="1" dirty="0" smtClean="0"/>
              <a:t>And I now prayerfully put on each piece of the full armor of God (name each piece see Ephesians 6:10-20)  and I will walk in the light as He is in the light ( 1 John 1:5-7).  In Jesus’ Name. Amen.</a:t>
            </a:r>
          </a:p>
          <a:p>
            <a:pPr>
              <a:buNone/>
            </a:pPr>
            <a:endParaRPr lang="en-US" dirty="0" smtClean="0"/>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868362"/>
          </a:xfrm>
        </p:spPr>
        <p:txBody>
          <a:bodyPr/>
          <a:lstStyle/>
          <a:p>
            <a:r>
              <a:rPr lang="en-US" dirty="0" smtClean="0">
                <a:effectLst>
                  <a:outerShdw blurRad="38100" dist="38100" dir="2700000" algn="tl">
                    <a:srgbClr val="000000">
                      <a:alpha val="43137"/>
                    </a:srgbClr>
                  </a:outerShdw>
                </a:effectLst>
              </a:rPr>
              <a:t>The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447800"/>
            <a:ext cx="8229600" cy="4953000"/>
          </a:xfrm>
        </p:spPr>
        <p:txBody>
          <a:bodyPr/>
          <a:lstStyle/>
          <a:p>
            <a:r>
              <a:rPr lang="en-US" dirty="0" smtClean="0"/>
              <a:t>Many people have found that it is very helpful to pray the prayer for spiritual cleansing twice a day for about two or three weeks. (“Spiritual Antibiotics”)</a:t>
            </a:r>
            <a:br>
              <a:rPr lang="en-US" dirty="0" smtClean="0"/>
            </a:br>
            <a:endParaRPr lang="en-US" i="1" dirty="0" smtClean="0"/>
          </a:p>
          <a:p>
            <a:r>
              <a:rPr lang="en-US" dirty="0" smtClean="0"/>
              <a:t>As you pray you will begin to feel ‘lighter’ spiritually and the heaviness of the spiritual oppression will fade away.</a:t>
            </a:r>
            <a:br>
              <a:rPr lang="en-US" dirty="0" smtClean="0"/>
            </a:br>
            <a:endParaRPr lang="en-US" i="1" dirty="0" smtClean="0"/>
          </a:p>
          <a:p>
            <a:r>
              <a:rPr lang="en-US" dirty="0" smtClean="0"/>
              <a:t>God may bring things to mind that you have to do, such as apologizing to someone or repaying a debt. As you follow these leadings of the Holy Spirit you will find relief.</a:t>
            </a:r>
            <a:endParaRPr lang="en-US" i="1" dirty="0" smtClean="0"/>
          </a:p>
          <a:p>
            <a:pPr>
              <a:buNone/>
            </a:pP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838200"/>
          </a:xfrm>
        </p:spPr>
        <p:txBody>
          <a:bodyPr>
            <a:normAutofit/>
          </a:bodyPr>
          <a:lstStyle/>
          <a:p>
            <a:r>
              <a:rPr lang="en-US" dirty="0" smtClean="0">
                <a:effectLst>
                  <a:outerShdw blurRad="38100" dist="38100" dir="2700000" algn="tl">
                    <a:srgbClr val="000000">
                      <a:alpha val="43137"/>
                    </a:srgbClr>
                  </a:outerShdw>
                </a:effectLst>
              </a:rPr>
              <a:t>Precautions!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219200"/>
            <a:ext cx="8305800" cy="5638800"/>
          </a:xfrm>
        </p:spPr>
        <p:txBody>
          <a:bodyPr>
            <a:normAutofit/>
          </a:bodyPr>
          <a:lstStyle/>
          <a:p>
            <a:r>
              <a:rPr lang="en-US" sz="2200" dirty="0" smtClean="0">
                <a:latin typeface="Arial Narrow" pitchFamily="34" charset="0"/>
              </a:rPr>
              <a:t>Have a prayer covering before, during and afterwards.</a:t>
            </a:r>
          </a:p>
          <a:p>
            <a:r>
              <a:rPr lang="en-US" sz="2200" dirty="0" smtClean="0">
                <a:latin typeface="Arial Narrow" pitchFamily="34" charset="0"/>
              </a:rPr>
              <a:t>Minister in teams of two or three with at least one experienced person in the team.</a:t>
            </a:r>
          </a:p>
          <a:p>
            <a:r>
              <a:rPr lang="en-US" sz="2200" dirty="0" smtClean="0">
                <a:latin typeface="Arial Narrow" pitchFamily="34" charset="0"/>
              </a:rPr>
              <a:t>Never minister deliverance alone with a person of the opposite gender</a:t>
            </a:r>
          </a:p>
          <a:p>
            <a:r>
              <a:rPr lang="en-US" sz="2200" dirty="0" smtClean="0">
                <a:latin typeface="Arial Narrow" pitchFamily="34" charset="0"/>
              </a:rPr>
              <a:t>Always obey the Spirit’s leading in every detail</a:t>
            </a:r>
          </a:p>
          <a:p>
            <a:r>
              <a:rPr lang="en-US" sz="2200" dirty="0" smtClean="0">
                <a:latin typeface="Arial Narrow" pitchFamily="34" charset="0"/>
              </a:rPr>
              <a:t>Use the name of Jesus, not power objects or rituals</a:t>
            </a:r>
          </a:p>
          <a:p>
            <a:r>
              <a:rPr lang="en-US" sz="2200" dirty="0" smtClean="0">
                <a:latin typeface="Arial Narrow" pitchFamily="34" charset="0"/>
              </a:rPr>
              <a:t>Be cautious about laying hands on a person who is manifesting instead “cast them out with a word..”</a:t>
            </a:r>
          </a:p>
          <a:p>
            <a:r>
              <a:rPr lang="en-US" sz="2200" dirty="0" smtClean="0">
                <a:latin typeface="Arial Narrow" pitchFamily="34" charset="0"/>
              </a:rPr>
              <a:t>Use the spiritual cleansing prayer first. “Remove the rubbish and the rats will leave”</a:t>
            </a:r>
          </a:p>
          <a:p>
            <a:r>
              <a:rPr lang="en-US" sz="2200" dirty="0" smtClean="0">
                <a:latin typeface="Arial Narrow" pitchFamily="34" charset="0"/>
              </a:rPr>
              <a:t>Do not use physical force, do not do anything illegal or sexual</a:t>
            </a:r>
          </a:p>
          <a:p>
            <a:r>
              <a:rPr lang="en-US" sz="2200" dirty="0" smtClean="0">
                <a:latin typeface="Arial Narrow" pitchFamily="34" charset="0"/>
              </a:rPr>
              <a:t>Do not give legal, medical or financial advice</a:t>
            </a:r>
          </a:p>
          <a:p>
            <a:r>
              <a:rPr lang="en-US" sz="2200" dirty="0" smtClean="0">
                <a:latin typeface="Arial Narrow" pitchFamily="34" charset="0"/>
              </a:rPr>
              <a:t>Never tell anyone to alter their medications</a:t>
            </a:r>
            <a:endParaRPr lang="en-US" sz="2200" dirty="0">
              <a:latin typeface="Arial Narrow"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Malign Spiritual Influences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fontScale="92500" lnSpcReduction="10000"/>
          </a:bodyPr>
          <a:lstStyle/>
          <a:p>
            <a:r>
              <a:rPr lang="en-US" sz="2400" dirty="0" smtClean="0"/>
              <a:t>The Kingdom of darkness operates via “spiritual forces” and sometimes is almost “mechanical” in nature. </a:t>
            </a:r>
          </a:p>
          <a:p>
            <a:r>
              <a:rPr lang="en-US" sz="2400" dirty="0" smtClean="0"/>
              <a:t>Occult practitioners utter words to harm people (curses) use magic diagrams often in the shape of a hexagon (hexes) and create influences on the mind/ spiritual situation (spells) they may also try love magic, prosperity magic, binding magic, magic that drives away evil influences and so on.</a:t>
            </a:r>
          </a:p>
          <a:p>
            <a:r>
              <a:rPr lang="en-US" sz="2400" dirty="0" smtClean="0"/>
              <a:t>Sometimes these can lead to a Christian being visited by an evil spirit to damage their health or even to seduce them (incubus and succubus).</a:t>
            </a:r>
          </a:p>
          <a:p>
            <a:r>
              <a:rPr lang="en-US" sz="2400" dirty="0" smtClean="0"/>
              <a:t>While there is some power in these things, Satan is a defeated foe who has been disarmed upon the Cross (Colossians 2:13-15) so we have the resources in Christ to revoke and break the power of all of these devices.</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72400" cy="762000"/>
          </a:xfrm>
        </p:spPr>
        <p:txBody>
          <a:bodyPr/>
          <a:lstStyle/>
          <a:p>
            <a:r>
              <a:rPr lang="en-US" dirty="0" smtClean="0">
                <a:effectLst>
                  <a:outerShdw blurRad="38100" dist="38100" dir="2700000" algn="tl">
                    <a:srgbClr val="000000">
                      <a:alpha val="43137"/>
                    </a:srgbClr>
                  </a:outerShdw>
                </a:effectLst>
              </a:rPr>
              <a:t>Blessings &amp; Curses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228600" y="1066800"/>
            <a:ext cx="8610600" cy="5486400"/>
          </a:xfrm>
        </p:spPr>
        <p:txBody>
          <a:bodyPr>
            <a:normAutofit fontScale="92500" lnSpcReduction="20000"/>
          </a:bodyPr>
          <a:lstStyle/>
          <a:p>
            <a:r>
              <a:rPr lang="en-US" sz="2400" b="1" dirty="0" smtClean="0"/>
              <a:t>BLESSINGS</a:t>
            </a:r>
            <a:r>
              <a:rPr lang="en-US" sz="2400" dirty="0" smtClean="0"/>
              <a:t> start in Genesis 1:22,28 and involve supernatural abundance through grace and the power of God. The three fundamental are:</a:t>
            </a:r>
            <a:br>
              <a:rPr lang="en-US" sz="2400" dirty="0" smtClean="0"/>
            </a:br>
            <a:r>
              <a:rPr lang="en-US" sz="2400" i="1" dirty="0" smtClean="0"/>
              <a:t>Be Fruitful </a:t>
            </a:r>
            <a:r>
              <a:rPr lang="en-US" sz="2400" dirty="0" smtClean="0"/>
              <a:t>– your work prospers, life is abundant</a:t>
            </a:r>
            <a:br>
              <a:rPr lang="en-US" sz="2400" dirty="0" smtClean="0"/>
            </a:br>
            <a:r>
              <a:rPr lang="en-US" sz="2400" i="1" dirty="0" smtClean="0"/>
              <a:t>Multiply</a:t>
            </a:r>
            <a:r>
              <a:rPr lang="en-US" sz="2400" dirty="0" smtClean="0"/>
              <a:t> – you increase numerically in an exponential way</a:t>
            </a:r>
            <a:br>
              <a:rPr lang="en-US" sz="2400" dirty="0" smtClean="0"/>
            </a:br>
            <a:r>
              <a:rPr lang="en-US" sz="2400" i="1" dirty="0" smtClean="0"/>
              <a:t>Have Dominion </a:t>
            </a:r>
            <a:r>
              <a:rPr lang="en-US" sz="2400" dirty="0" smtClean="0"/>
              <a:t>– your will is accomplished, you lead and dominate, you are the head not the tail</a:t>
            </a:r>
            <a:br>
              <a:rPr lang="en-US" sz="2400" dirty="0" smtClean="0"/>
            </a:br>
            <a:endParaRPr lang="en-US" sz="2400" dirty="0" smtClean="0"/>
          </a:p>
          <a:p>
            <a:r>
              <a:rPr lang="en-US" sz="2400" b="1" dirty="0" smtClean="0"/>
              <a:t>CURSES</a:t>
            </a:r>
            <a:r>
              <a:rPr lang="en-US" sz="2400" dirty="0" smtClean="0"/>
              <a:t> begin with the Fall in Genesis 3:14-17 and involve supernatural hindrance and humiliation through divine judgment and opposition. </a:t>
            </a:r>
            <a:br>
              <a:rPr lang="en-US" sz="2400" dirty="0" smtClean="0"/>
            </a:br>
            <a:r>
              <a:rPr lang="en-US" sz="2400" i="1" dirty="0" smtClean="0"/>
              <a:t>Toil Without Production </a:t>
            </a:r>
            <a:r>
              <a:rPr lang="en-US" sz="2400" dirty="0" smtClean="0"/>
              <a:t>– hard work, thorns, thistles, sweat, have to earn everything the hard way, even the basics of life are hard</a:t>
            </a:r>
            <a:br>
              <a:rPr lang="en-US" sz="2400" dirty="0" smtClean="0"/>
            </a:br>
            <a:r>
              <a:rPr lang="en-US" sz="2400" i="1" dirty="0" smtClean="0"/>
              <a:t>Pain in Child-Bearing </a:t>
            </a:r>
            <a:r>
              <a:rPr lang="en-US" sz="2400" dirty="0" smtClean="0"/>
              <a:t>– everything is an agony, no increase in numbers,  futility, intimate relationships move from equal to dominating</a:t>
            </a:r>
            <a:br>
              <a:rPr lang="en-US" sz="2400" dirty="0" smtClean="0"/>
            </a:br>
            <a:r>
              <a:rPr lang="en-US" sz="2400" i="1" dirty="0" smtClean="0"/>
              <a:t>Eat The Dust </a:t>
            </a:r>
            <a:r>
              <a:rPr lang="en-US" sz="2400" dirty="0" smtClean="0"/>
              <a:t>– removal of status, humiliation, being the tail not the head, ultimate defeat, being crushed under the feet. </a:t>
            </a:r>
            <a:br>
              <a:rPr lang="en-US" sz="2400" dirty="0" smtClean="0"/>
            </a:b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295400" y="289560"/>
          <a:ext cx="7543800" cy="420624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971800" y="4419600"/>
            <a:ext cx="3886200" cy="461665"/>
          </a:xfrm>
          <a:prstGeom prst="rect">
            <a:avLst/>
          </a:prstGeom>
          <a:noFill/>
        </p:spPr>
        <p:txBody>
          <a:bodyPr wrap="square" rtlCol="0">
            <a:spAutoFit/>
          </a:bodyPr>
          <a:lstStyle/>
          <a:p>
            <a:r>
              <a:rPr lang="en-US" sz="2400" b="1" dirty="0" smtClean="0"/>
              <a:t>Amount of Effort Put In</a:t>
            </a:r>
            <a:endParaRPr lang="en-US" sz="2400" b="1" dirty="0"/>
          </a:p>
        </p:txBody>
      </p:sp>
      <p:sp>
        <p:nvSpPr>
          <p:cNvPr id="4" name="TextBox 3"/>
          <p:cNvSpPr txBox="1"/>
          <p:nvPr/>
        </p:nvSpPr>
        <p:spPr>
          <a:xfrm>
            <a:off x="152400" y="838200"/>
            <a:ext cx="1143000" cy="461665"/>
          </a:xfrm>
          <a:prstGeom prst="rect">
            <a:avLst/>
          </a:prstGeom>
          <a:noFill/>
        </p:spPr>
        <p:txBody>
          <a:bodyPr wrap="square" rtlCol="0">
            <a:spAutoFit/>
          </a:bodyPr>
          <a:lstStyle/>
          <a:p>
            <a:r>
              <a:rPr lang="en-US" sz="2400" b="1" dirty="0" smtClean="0"/>
              <a:t>Results</a:t>
            </a:r>
            <a:endParaRPr lang="en-US" sz="2400" b="1" dirty="0"/>
          </a:p>
        </p:txBody>
      </p:sp>
      <p:sp>
        <p:nvSpPr>
          <p:cNvPr id="5" name="TextBox 4"/>
          <p:cNvSpPr txBox="1"/>
          <p:nvPr/>
        </p:nvSpPr>
        <p:spPr>
          <a:xfrm>
            <a:off x="5257800" y="1905000"/>
            <a:ext cx="990600" cy="369332"/>
          </a:xfrm>
          <a:prstGeom prst="rect">
            <a:avLst/>
          </a:prstGeom>
          <a:noFill/>
        </p:spPr>
        <p:txBody>
          <a:bodyPr wrap="square" rtlCol="0">
            <a:spAutoFit/>
          </a:bodyPr>
          <a:lstStyle/>
          <a:p>
            <a:r>
              <a:rPr lang="en-US" b="1" dirty="0" smtClean="0">
                <a:solidFill>
                  <a:schemeClr val="accent1"/>
                </a:solidFill>
              </a:rPr>
              <a:t>Blessed</a:t>
            </a:r>
            <a:endParaRPr lang="en-US" b="1" dirty="0">
              <a:solidFill>
                <a:schemeClr val="accent1"/>
              </a:solidFill>
            </a:endParaRPr>
          </a:p>
        </p:txBody>
      </p:sp>
      <p:sp>
        <p:nvSpPr>
          <p:cNvPr id="6" name="TextBox 5"/>
          <p:cNvSpPr txBox="1"/>
          <p:nvPr/>
        </p:nvSpPr>
        <p:spPr>
          <a:xfrm>
            <a:off x="7391400" y="3810000"/>
            <a:ext cx="990600" cy="369332"/>
          </a:xfrm>
          <a:prstGeom prst="rect">
            <a:avLst/>
          </a:prstGeom>
          <a:noFill/>
        </p:spPr>
        <p:txBody>
          <a:bodyPr wrap="square" rtlCol="0">
            <a:spAutoFit/>
          </a:bodyPr>
          <a:lstStyle/>
          <a:p>
            <a:r>
              <a:rPr lang="en-US" b="1" dirty="0" smtClean="0">
                <a:solidFill>
                  <a:schemeClr val="accent3"/>
                </a:solidFill>
              </a:rPr>
              <a:t>Cursed</a:t>
            </a:r>
            <a:endParaRPr lang="en-US" b="1" dirty="0">
              <a:solidFill>
                <a:schemeClr val="accent3"/>
              </a:solidFill>
            </a:endParaRPr>
          </a:p>
        </p:txBody>
      </p:sp>
      <p:sp>
        <p:nvSpPr>
          <p:cNvPr id="7" name="TextBox 6"/>
          <p:cNvSpPr txBox="1"/>
          <p:nvPr/>
        </p:nvSpPr>
        <p:spPr>
          <a:xfrm>
            <a:off x="228600" y="5257800"/>
            <a:ext cx="8686800" cy="132343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000" b="1" dirty="0" smtClean="0">
                <a:solidFill>
                  <a:schemeClr val="accent1"/>
                </a:solidFill>
              </a:rPr>
              <a:t>Blessed:  </a:t>
            </a:r>
            <a:r>
              <a:rPr lang="en-US" sz="2000" dirty="0" smtClean="0"/>
              <a:t>Results are30, 60, 100-fold… Life is gracious, results without much effort, gifts, ease, e.g. Gen 26:12</a:t>
            </a:r>
            <a:endParaRPr lang="en-US" dirty="0" smtClean="0"/>
          </a:p>
          <a:p>
            <a:r>
              <a:rPr lang="en-US" sz="2000" b="1" dirty="0" smtClean="0">
                <a:solidFill>
                  <a:schemeClr val="accent2"/>
                </a:solidFill>
              </a:rPr>
              <a:t>Average:   </a:t>
            </a:r>
            <a:r>
              <a:rPr lang="en-US" sz="2000" dirty="0" smtClean="0"/>
              <a:t>Results equate one-for-one with effort, wisdom etc . Life is exactly fair.</a:t>
            </a:r>
          </a:p>
          <a:p>
            <a:r>
              <a:rPr lang="en-US" sz="2000" b="1" dirty="0" smtClean="0">
                <a:solidFill>
                  <a:schemeClr val="accent3"/>
                </a:solidFill>
              </a:rPr>
              <a:t>Cursed:   </a:t>
            </a:r>
            <a:r>
              <a:rPr lang="en-US" sz="2000" dirty="0" smtClean="0"/>
              <a:t>Results are consistently miserable, no reward for effort, life is unjust and unfair.</a:t>
            </a:r>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Power of Spiritual Words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lnSpcReduction="10000"/>
          </a:bodyPr>
          <a:lstStyle/>
          <a:p>
            <a:r>
              <a:rPr lang="en-US" dirty="0" smtClean="0"/>
              <a:t>Words spoken in or from the spirit have extraordinary power. God used them to create the world and still uses them to sustain the world (Genesis 1, Hebrews 1:1-3, 11:1-6)</a:t>
            </a:r>
          </a:p>
          <a:p>
            <a:r>
              <a:rPr lang="en-US" dirty="0" smtClean="0"/>
              <a:t>In the word of a King there is power (Eccl 8:4)</a:t>
            </a:r>
          </a:p>
          <a:p>
            <a:r>
              <a:rPr lang="en-US" dirty="0" smtClean="0"/>
              <a:t>Life and death are in the power of the tongue (Prov. 18:21)</a:t>
            </a:r>
          </a:p>
          <a:p>
            <a:r>
              <a:rPr lang="en-US" dirty="0" smtClean="0"/>
              <a:t> Isaac’s irrevocable blessing of Jacob (Gen 27:25-30)</a:t>
            </a:r>
          </a:p>
          <a:p>
            <a:r>
              <a:rPr lang="en-US" dirty="0" smtClean="0"/>
              <a:t>“When thy sayings come to pass….” (Judges 13:17)</a:t>
            </a:r>
          </a:p>
          <a:p>
            <a:r>
              <a:rPr lang="en-US" dirty="0" smtClean="0"/>
              <a:t>“Say to this mountain…” (Matthew 21:21,22)</a:t>
            </a:r>
          </a:p>
          <a:p>
            <a:r>
              <a:rPr lang="en-US" dirty="0" smtClean="0"/>
              <a:t>“Rise up and walk…” (Acts 3:6, 12, 16)</a:t>
            </a:r>
          </a:p>
          <a:p>
            <a:r>
              <a:rPr lang="en-US" dirty="0" smtClean="0"/>
              <a:t>“Be blind for a season..” (Acts 13:8-12)</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Blessings of Abraham</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447800"/>
            <a:ext cx="8305800" cy="4572000"/>
          </a:xfrm>
        </p:spPr>
        <p:txBody>
          <a:bodyPr>
            <a:normAutofit fontScale="92500"/>
          </a:bodyPr>
          <a:lstStyle/>
          <a:p>
            <a:r>
              <a:rPr lang="en-US" sz="2400" b="1" dirty="0" smtClean="0"/>
              <a:t>FRUITFUL</a:t>
            </a:r>
            <a:r>
              <a:rPr lang="en-US" sz="2400" dirty="0" smtClean="0"/>
              <a:t> – a son, the land, great wealth, a great nation</a:t>
            </a:r>
          </a:p>
          <a:p>
            <a:r>
              <a:rPr lang="en-US" sz="2400" b="1" dirty="0" smtClean="0"/>
              <a:t>MULTIPLY</a:t>
            </a:r>
            <a:r>
              <a:rPr lang="en-US" sz="2400" dirty="0" smtClean="0"/>
              <a:t> – as the stars of the heaven, dust of the earth</a:t>
            </a:r>
          </a:p>
          <a:p>
            <a:r>
              <a:rPr lang="en-US" sz="2400" b="1" dirty="0" smtClean="0"/>
              <a:t>DOMINION</a:t>
            </a:r>
            <a:r>
              <a:rPr lang="en-US" sz="2400" dirty="0" smtClean="0"/>
              <a:t> – made a great prince, victory over the gates of his enemies (Gen 22) , I will bless him who blesses you and curse him who curses you, God as Defender. </a:t>
            </a:r>
          </a:p>
          <a:p>
            <a:r>
              <a:rPr lang="en-US" sz="2400" dirty="0" smtClean="0"/>
              <a:t>Isaiah 51:2,  Genesis 12:1-3, 14:19,20;  17;15-22, 18:18, 22:15-18; 24:1, 34,35; 26:1-4,23-25; </a:t>
            </a:r>
          </a:p>
          <a:p>
            <a:r>
              <a:rPr lang="en-US" sz="2400" dirty="0" smtClean="0"/>
              <a:t>Christians inherit the blessings of Abraham including his spiritual blessings (Galatians 3:6-29)</a:t>
            </a:r>
          </a:p>
          <a:p>
            <a:r>
              <a:rPr lang="en-US" sz="2400" dirty="0" smtClean="0"/>
              <a:t>Christians inherit ALL the blessings in the heavenly realms (Eph 1:3)</a:t>
            </a:r>
          </a:p>
          <a:p>
            <a:r>
              <a:rPr lang="en-US" sz="2400" dirty="0" smtClean="0"/>
              <a:t>Christians are freed from all curses, including the curses of the Law, through the cross of Jesus Christ. (Galatians 3:10-14, Col 2:13-15)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effectLst>
                  <a:outerShdw blurRad="38100" dist="38100" dir="2700000" algn="tl">
                    <a:srgbClr val="000000">
                      <a:alpha val="43137"/>
                    </a:srgbClr>
                  </a:outerShdw>
                </a:effectLst>
              </a:rPr>
              <a:t>Curses In The Bible -1</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447800"/>
            <a:ext cx="8534400" cy="5181600"/>
          </a:xfrm>
        </p:spPr>
        <p:txBody>
          <a:bodyPr>
            <a:normAutofit fontScale="92500" lnSpcReduction="20000"/>
          </a:bodyPr>
          <a:lstStyle/>
          <a:p>
            <a:r>
              <a:rPr lang="en-US" sz="2400" dirty="0" smtClean="0"/>
              <a:t>Original Curses: Genesis 3:14,17;  4:11,12; 5:29; 8:21</a:t>
            </a:r>
          </a:p>
          <a:p>
            <a:r>
              <a:rPr lang="en-US" sz="2400" dirty="0" smtClean="0"/>
              <a:t>Curses On a Whole Lineage: Genesis 9:25, 49:7</a:t>
            </a:r>
          </a:p>
          <a:p>
            <a:r>
              <a:rPr lang="en-US" sz="2400" dirty="0" smtClean="0"/>
              <a:t>Curses on Enemies:  Genesis 12:3, 27:29, Deut 30:7, Isaiah 34:5</a:t>
            </a:r>
          </a:p>
          <a:p>
            <a:r>
              <a:rPr lang="en-US" sz="2400" dirty="0" smtClean="0"/>
              <a:t>Religious Curses For Marital Unfaithfulness: Leviticus 5:11-21</a:t>
            </a:r>
          </a:p>
          <a:p>
            <a:r>
              <a:rPr lang="en-US" sz="2400" dirty="0" smtClean="0"/>
              <a:t>Balaam Being Hired To Curse Israel: Numbers 22:1-11</a:t>
            </a:r>
          </a:p>
          <a:p>
            <a:r>
              <a:rPr lang="en-US" sz="2400" dirty="0" smtClean="0"/>
              <a:t>Curses For Idolatry: Deut 7:26, 11:26,27</a:t>
            </a:r>
          </a:p>
          <a:p>
            <a:r>
              <a:rPr lang="en-US" sz="2400" dirty="0" smtClean="0"/>
              <a:t>Curses For Disobedience in Battle: Deut 13:17, Joshua 7:10-15,22:20</a:t>
            </a:r>
          </a:p>
          <a:p>
            <a:r>
              <a:rPr lang="en-US" sz="2400" dirty="0" smtClean="0"/>
              <a:t>Curses Turned Into Blessings: </a:t>
            </a:r>
            <a:r>
              <a:rPr lang="en-US" sz="2400" dirty="0" err="1" smtClean="0"/>
              <a:t>Dt</a:t>
            </a:r>
            <a:r>
              <a:rPr lang="en-US" sz="2400" dirty="0" smtClean="0"/>
              <a:t> 23:5, 24:9,10 </a:t>
            </a:r>
            <a:r>
              <a:rPr lang="en-US" sz="2400" dirty="0" err="1" smtClean="0"/>
              <a:t>Nh</a:t>
            </a:r>
            <a:r>
              <a:rPr lang="en-US" sz="2400" dirty="0" smtClean="0"/>
              <a:t> 13:2, Ps 109:28, Zech 8:13</a:t>
            </a:r>
          </a:p>
          <a:p>
            <a:r>
              <a:rPr lang="en-US" sz="2400" dirty="0" smtClean="0"/>
              <a:t>Curses For Breaking The Law: Deut 27:13-26, 28:15-68, </a:t>
            </a:r>
            <a:r>
              <a:rPr lang="en-US" sz="2400" dirty="0" err="1" smtClean="0"/>
              <a:t>Jer</a:t>
            </a:r>
            <a:r>
              <a:rPr lang="en-US" sz="2400" dirty="0" smtClean="0"/>
              <a:t> 4:20-23, Dan 9:11</a:t>
            </a:r>
          </a:p>
          <a:p>
            <a:r>
              <a:rPr lang="en-US" sz="2400" dirty="0" smtClean="0"/>
              <a:t>The Curse on Jericho: Joshua 6:26</a:t>
            </a:r>
          </a:p>
          <a:p>
            <a:r>
              <a:rPr lang="en-US" sz="2400" dirty="0" smtClean="0"/>
              <a:t>The Curse on the </a:t>
            </a:r>
            <a:r>
              <a:rPr lang="en-US" sz="2400" dirty="0" err="1" smtClean="0"/>
              <a:t>Gibeonites</a:t>
            </a:r>
            <a:r>
              <a:rPr lang="en-US" sz="2400" dirty="0" smtClean="0"/>
              <a:t>: Joshua 9:22-27</a:t>
            </a:r>
          </a:p>
          <a:p>
            <a:r>
              <a:rPr lang="en-US" sz="2400" dirty="0" smtClean="0"/>
              <a:t>Goliath’s Ineffective Curse: 1 Samuel 17:42-47</a:t>
            </a:r>
          </a:p>
          <a:p>
            <a:r>
              <a:rPr lang="en-US" sz="2400" dirty="0" smtClean="0"/>
              <a:t>Elisha’s Curse On The Disrespectful Youths: 2 Kings 2:23,24</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Spiritual Oppression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dirty="0" smtClean="0"/>
              <a:t>Christians cannot be fully possessed by the Devil (because they have the Holy Spirit) but they can be oppressed, hindered and harassed.</a:t>
            </a:r>
          </a:p>
          <a:p>
            <a:r>
              <a:rPr lang="en-US" dirty="0" smtClean="0"/>
              <a:t> Such spiritual oppression often stems from things such as involvement in the occult, false teaching, and sexual immorality, or from keeping idols or magic books in the house (Deut. 7:24-26). </a:t>
            </a:r>
          </a:p>
          <a:p>
            <a:r>
              <a:rPr lang="en-US" dirty="0" smtClean="0"/>
              <a:t>Oppression can also come from outside through curses and witch-craft or from within ourselves because we harbor hatred, bitterness , malice and </a:t>
            </a:r>
            <a:r>
              <a:rPr lang="en-US" dirty="0" err="1" smtClean="0"/>
              <a:t>unforgiveness</a:t>
            </a:r>
            <a:r>
              <a:rPr lang="en-US" dirty="0" smtClean="0"/>
              <a:t> in our hearts (Matthew 18:21-35, Ephesians 4;25-32)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Curses In The Bible - 2</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447800"/>
            <a:ext cx="8686800" cy="4572000"/>
          </a:xfrm>
        </p:spPr>
        <p:txBody>
          <a:bodyPr>
            <a:normAutofit fontScale="92500" lnSpcReduction="20000"/>
          </a:bodyPr>
          <a:lstStyle/>
          <a:p>
            <a:r>
              <a:rPr lang="en-US" sz="2400" dirty="0" smtClean="0"/>
              <a:t>Cursing The Day: Job 3:1-9,  Jeremiah 20:14,15</a:t>
            </a:r>
          </a:p>
          <a:p>
            <a:r>
              <a:rPr lang="en-US" sz="2400" dirty="0" smtClean="0"/>
              <a:t>The Curse On The House Of  The Foolish Man:  Job 5:1-4</a:t>
            </a:r>
          </a:p>
          <a:p>
            <a:r>
              <a:rPr lang="en-US" sz="2400" dirty="0" smtClean="0"/>
              <a:t>The Choice of God And Curses: Ps 37:21-24, </a:t>
            </a:r>
            <a:r>
              <a:rPr lang="en-US" sz="2400" dirty="0" err="1" smtClean="0"/>
              <a:t>Prov</a:t>
            </a:r>
            <a:r>
              <a:rPr lang="en-US" sz="2400" dirty="0" smtClean="0"/>
              <a:t> 3:33</a:t>
            </a:r>
          </a:p>
          <a:p>
            <a:r>
              <a:rPr lang="en-US" sz="2400" dirty="0" smtClean="0"/>
              <a:t>The Inward Curse: Ps 62:4</a:t>
            </a:r>
          </a:p>
          <a:p>
            <a:r>
              <a:rPr lang="en-US" sz="2400" dirty="0" smtClean="0"/>
              <a:t>The Proud Are Cursed:  Ps 119:21</a:t>
            </a:r>
          </a:p>
          <a:p>
            <a:r>
              <a:rPr lang="en-US" sz="2400" dirty="0" smtClean="0"/>
              <a:t>Stingy People Are Cursed:  Prov11:26</a:t>
            </a:r>
          </a:p>
          <a:p>
            <a:r>
              <a:rPr lang="en-US" sz="2400" dirty="0" smtClean="0"/>
              <a:t>Those Who Approve The Wicked Are Cursed: </a:t>
            </a:r>
            <a:r>
              <a:rPr lang="en-US" sz="2400" dirty="0" err="1" smtClean="0"/>
              <a:t>Prov</a:t>
            </a:r>
            <a:r>
              <a:rPr lang="en-US" sz="2400" dirty="0" smtClean="0"/>
              <a:t> 24:24</a:t>
            </a:r>
          </a:p>
          <a:p>
            <a:r>
              <a:rPr lang="en-US" sz="2400" dirty="0" smtClean="0"/>
              <a:t>A Causeless Cause Will Not Come: </a:t>
            </a:r>
            <a:r>
              <a:rPr lang="en-US" sz="2400" dirty="0" err="1" smtClean="0"/>
              <a:t>Prov</a:t>
            </a:r>
            <a:r>
              <a:rPr lang="en-US" sz="2400" dirty="0" smtClean="0"/>
              <a:t> 26;2</a:t>
            </a:r>
          </a:p>
          <a:p>
            <a:r>
              <a:rPr lang="en-US" sz="2400" dirty="0" smtClean="0"/>
              <a:t>Ignoring The Poor Brings Many Curses: </a:t>
            </a:r>
            <a:r>
              <a:rPr lang="en-US" sz="2400" dirty="0" err="1" smtClean="0"/>
              <a:t>Prov</a:t>
            </a:r>
            <a:r>
              <a:rPr lang="en-US" sz="2400" dirty="0" smtClean="0"/>
              <a:t> 28;27</a:t>
            </a:r>
          </a:p>
          <a:p>
            <a:r>
              <a:rPr lang="en-US" sz="2400" dirty="0" smtClean="0"/>
              <a:t>Injustice Curses The Entire Land:  Isaiah 24:1-12</a:t>
            </a:r>
          </a:p>
          <a:p>
            <a:r>
              <a:rPr lang="en-US" sz="2400" dirty="0" smtClean="0"/>
              <a:t>Those Who “Trust In Man” Are Cursed: Jeremiah 17:5</a:t>
            </a:r>
          </a:p>
          <a:p>
            <a:r>
              <a:rPr lang="en-US" sz="2400" dirty="0" smtClean="0"/>
              <a:t>Curses Rest on Those Who Do God’s Work Badly: </a:t>
            </a:r>
            <a:r>
              <a:rPr lang="en-US" sz="2400" dirty="0" err="1" smtClean="0"/>
              <a:t>Jer</a:t>
            </a:r>
            <a:r>
              <a:rPr lang="en-US" sz="2400" dirty="0" smtClean="0"/>
              <a:t> 48:10, Mal 1:13,14; 2;2</a:t>
            </a:r>
          </a:p>
          <a:p>
            <a:endParaRPr lang="en-US" sz="2400"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762000"/>
          </a:xfrm>
        </p:spPr>
        <p:txBody>
          <a:bodyPr/>
          <a:lstStyle/>
          <a:p>
            <a:r>
              <a:rPr lang="en-US" dirty="0" smtClean="0">
                <a:effectLst>
                  <a:outerShdw blurRad="38100" dist="38100" dir="2700000" algn="tl">
                    <a:srgbClr val="000000">
                      <a:alpha val="43137"/>
                    </a:srgbClr>
                  </a:outerShdw>
                </a:effectLst>
              </a:rPr>
              <a:t>Curses In The Bible - 3</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447800"/>
            <a:ext cx="8610600" cy="4572000"/>
          </a:xfrm>
        </p:spPr>
        <p:txBody>
          <a:bodyPr>
            <a:normAutofit/>
          </a:bodyPr>
          <a:lstStyle/>
          <a:p>
            <a:r>
              <a:rPr lang="en-US" sz="2400" dirty="0" smtClean="0"/>
              <a:t>Scroll of Curses: Zechariah 5:1-4</a:t>
            </a:r>
          </a:p>
          <a:p>
            <a:r>
              <a:rPr lang="en-US" sz="2400" dirty="0" smtClean="0"/>
              <a:t>Family Disharmony Brings a Curse: Malachi 4:6</a:t>
            </a:r>
          </a:p>
          <a:p>
            <a:r>
              <a:rPr lang="en-US" sz="2400" dirty="0" smtClean="0"/>
              <a:t>The Selfish Are Cursed:  Matthew 25:41</a:t>
            </a:r>
          </a:p>
          <a:p>
            <a:r>
              <a:rPr lang="en-US" sz="2400" dirty="0" smtClean="0"/>
              <a:t>The Curse on The Fig-Tree: Mark 11:12-26</a:t>
            </a:r>
          </a:p>
          <a:p>
            <a:r>
              <a:rPr lang="en-US" sz="2400" dirty="0" smtClean="0"/>
              <a:t>Preachers of A False Gospel Are Accursed: Galatians 1:8,9, 2 Pet 2:14</a:t>
            </a:r>
          </a:p>
          <a:p>
            <a:r>
              <a:rPr lang="en-US" sz="2400" dirty="0" smtClean="0"/>
              <a:t>Jesus Ends The Curse: Galatians 3:10-14</a:t>
            </a:r>
          </a:p>
          <a:p>
            <a:r>
              <a:rPr lang="en-US" sz="2400" dirty="0" smtClean="0"/>
              <a:t>Christians Are Not To Curse: Matt 5:44, </a:t>
            </a:r>
            <a:r>
              <a:rPr lang="en-US" sz="2400" dirty="0" err="1" smtClean="0"/>
              <a:t>Lk</a:t>
            </a:r>
            <a:r>
              <a:rPr lang="en-US" sz="2400" dirty="0" smtClean="0"/>
              <a:t> 6:28,  Rom 12:14, Jas 3:9</a:t>
            </a:r>
          </a:p>
          <a:p>
            <a:r>
              <a:rPr lang="en-US" sz="2400" dirty="0" smtClean="0"/>
              <a:t>There Will Be No Curse In The New Heaven &amp; Earth: Rev 22:3</a:t>
            </a: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Removing A Curse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sz="2400" dirty="0" smtClean="0"/>
              <a:t>Repent – change the attitude or behavior that brought the curse, and destroy objects that bring the curse.</a:t>
            </a:r>
          </a:p>
          <a:p>
            <a:r>
              <a:rPr lang="en-US" sz="2400" dirty="0" smtClean="0"/>
              <a:t>Adopt righteous behavior e.g.  generosity instead of stinginess</a:t>
            </a:r>
          </a:p>
          <a:p>
            <a:r>
              <a:rPr lang="en-US" sz="2400" dirty="0" smtClean="0"/>
              <a:t>Trust in Christ who breaks all curses on the Cross.</a:t>
            </a:r>
          </a:p>
          <a:p>
            <a:r>
              <a:rPr lang="en-US" sz="2400" dirty="0" smtClean="0"/>
              <a:t>Pray the prayer for Spiritual Cleansing mentioned earlier</a:t>
            </a:r>
          </a:p>
          <a:p>
            <a:r>
              <a:rPr lang="en-US" sz="2400" dirty="0" smtClean="0"/>
              <a:t>You may need to make restitution</a:t>
            </a:r>
          </a:p>
          <a:p>
            <a:r>
              <a:rPr lang="en-US" sz="2400" dirty="0" smtClean="0"/>
              <a:t>A dramatic example: 2 Samuel 21:1-9</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772400" cy="685800"/>
          </a:xfrm>
        </p:spPr>
        <p:txBody>
          <a:bodyPr>
            <a:normAutofit/>
          </a:bodyPr>
          <a:lstStyle/>
          <a:p>
            <a:r>
              <a:rPr lang="en-US" dirty="0" smtClean="0">
                <a:effectLst>
                  <a:outerShdw blurRad="38100" dist="38100" dir="2700000" algn="tl">
                    <a:srgbClr val="000000">
                      <a:alpha val="43137"/>
                    </a:srgbClr>
                  </a:outerShdw>
                </a:effectLst>
              </a:rPr>
              <a:t>Magic Spells &amp; Sorcery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152400" y="1143000"/>
            <a:ext cx="8534400" cy="5486400"/>
          </a:xfrm>
        </p:spPr>
        <p:txBody>
          <a:bodyPr>
            <a:normAutofit/>
          </a:bodyPr>
          <a:lstStyle/>
          <a:p>
            <a:r>
              <a:rPr lang="en-US" sz="2000" dirty="0" smtClean="0">
                <a:latin typeface="Arial Narrow" pitchFamily="34" charset="0"/>
              </a:rPr>
              <a:t>An Abomination: Deut 18:9-14, Exodus 22:18, Lev 19:26, 2 </a:t>
            </a:r>
            <a:r>
              <a:rPr lang="en-US" sz="2000" dirty="0" err="1" smtClean="0">
                <a:latin typeface="Arial Narrow" pitchFamily="34" charset="0"/>
              </a:rPr>
              <a:t>Chr</a:t>
            </a:r>
            <a:r>
              <a:rPr lang="en-US" sz="2000" dirty="0" smtClean="0">
                <a:latin typeface="Arial Narrow" pitchFamily="34" charset="0"/>
              </a:rPr>
              <a:t> 33:6</a:t>
            </a:r>
          </a:p>
          <a:p>
            <a:r>
              <a:rPr lang="en-US" sz="2000" dirty="0" smtClean="0">
                <a:latin typeface="Arial Narrow" pitchFamily="34" charset="0"/>
              </a:rPr>
              <a:t>Practice </a:t>
            </a:r>
            <a:r>
              <a:rPr lang="en-US" sz="2000" dirty="0" err="1" smtClean="0">
                <a:latin typeface="Arial Narrow" pitchFamily="34" charset="0"/>
              </a:rPr>
              <a:t>Therof</a:t>
            </a:r>
            <a:r>
              <a:rPr lang="en-US" sz="2000" dirty="0" smtClean="0">
                <a:latin typeface="Arial Narrow" pitchFamily="34" charset="0"/>
              </a:rPr>
              <a:t>: Job 3:8</a:t>
            </a:r>
          </a:p>
          <a:p>
            <a:r>
              <a:rPr lang="en-US" sz="2000" dirty="0" smtClean="0">
                <a:latin typeface="Arial Narrow" pitchFamily="34" charset="0"/>
              </a:rPr>
              <a:t>Deceives Leaders (those who love power): Rev 18:23</a:t>
            </a:r>
          </a:p>
          <a:p>
            <a:r>
              <a:rPr lang="en-US" sz="2000" dirty="0" smtClean="0">
                <a:latin typeface="Arial Narrow" pitchFamily="34" charset="0"/>
              </a:rPr>
              <a:t>No Protection Against God - Isa 47:9-15</a:t>
            </a:r>
          </a:p>
          <a:p>
            <a:r>
              <a:rPr lang="en-US" sz="2000" dirty="0" smtClean="0">
                <a:latin typeface="Arial Narrow" pitchFamily="34" charset="0"/>
              </a:rPr>
              <a:t>Magicians of Egypt:  Exodus 7:8-8:19, 9:11 2 Tim 3:8</a:t>
            </a:r>
          </a:p>
          <a:p>
            <a:r>
              <a:rPr lang="en-US" sz="2000" dirty="0" smtClean="0">
                <a:latin typeface="Arial Narrow" pitchFamily="34" charset="0"/>
              </a:rPr>
              <a:t>Ineffective Against God’s People: Numbers 23:23</a:t>
            </a:r>
          </a:p>
          <a:p>
            <a:r>
              <a:rPr lang="en-US" sz="2000" dirty="0" smtClean="0">
                <a:latin typeface="Arial Narrow" pitchFamily="34" charset="0"/>
              </a:rPr>
              <a:t>Magic Bands To Ensnare Souls: Ezek 13:18-20</a:t>
            </a:r>
          </a:p>
          <a:p>
            <a:r>
              <a:rPr lang="en-US" sz="2000" dirty="0" smtClean="0">
                <a:latin typeface="Arial Narrow" pitchFamily="34" charset="0"/>
              </a:rPr>
              <a:t>Destruction of Magic Items: Acts 19:19</a:t>
            </a:r>
          </a:p>
          <a:p>
            <a:r>
              <a:rPr lang="en-US" sz="2000" dirty="0" smtClean="0">
                <a:latin typeface="Arial Narrow" pitchFamily="34" charset="0"/>
              </a:rPr>
              <a:t>Daniel Better That The Sorcerers of Babylon: Daniel 2</a:t>
            </a:r>
          </a:p>
          <a:p>
            <a:r>
              <a:rPr lang="en-US" sz="2000" dirty="0" smtClean="0">
                <a:latin typeface="Arial Narrow" pitchFamily="34" charset="0"/>
              </a:rPr>
              <a:t>Judgment On: Micah 5:12, Mal 3:5, Rev 18:23, 21:8, 22:15</a:t>
            </a:r>
          </a:p>
          <a:p>
            <a:r>
              <a:rPr lang="en-US" sz="2000" dirty="0" smtClean="0">
                <a:latin typeface="Arial Narrow" pitchFamily="34" charset="0"/>
              </a:rPr>
              <a:t>Simon Magus Infiltrates The Church: Acts 8:9-24</a:t>
            </a:r>
          </a:p>
          <a:p>
            <a:r>
              <a:rPr lang="en-US" sz="2000" dirty="0" smtClean="0">
                <a:latin typeface="Arial Narrow" pitchFamily="34" charset="0"/>
              </a:rPr>
              <a:t>A Sorcerer Is Blinded by Paul: Acts 13:6-12</a:t>
            </a:r>
          </a:p>
          <a:p>
            <a:r>
              <a:rPr lang="en-US" sz="2000" dirty="0" smtClean="0">
                <a:latin typeface="Arial Narrow" pitchFamily="34" charset="0"/>
              </a:rPr>
              <a:t>A Work of the Flesh: Gal 5:20, Rev 9:21,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772400" cy="762000"/>
          </a:xfrm>
        </p:spPr>
        <p:txBody>
          <a:bodyPr/>
          <a:lstStyle/>
          <a:p>
            <a:r>
              <a:rPr lang="en-US" dirty="0" smtClean="0">
                <a:effectLst>
                  <a:outerShdw blurRad="38100" dist="38100" dir="2700000" algn="tl">
                    <a:srgbClr val="000000">
                      <a:alpha val="43137"/>
                    </a:srgbClr>
                  </a:outerShdw>
                </a:effectLst>
              </a:rPr>
              <a:t>Power Encounters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219200"/>
            <a:ext cx="8305800" cy="5257800"/>
          </a:xfrm>
        </p:spPr>
        <p:txBody>
          <a:bodyPr>
            <a:normAutofit lnSpcReduction="10000"/>
          </a:bodyPr>
          <a:lstStyle/>
          <a:p>
            <a:r>
              <a:rPr lang="en-US" sz="2400" dirty="0" smtClean="0"/>
              <a:t>Elijah </a:t>
            </a:r>
            <a:r>
              <a:rPr lang="en-US" sz="2400" dirty="0" err="1" smtClean="0"/>
              <a:t>vs</a:t>
            </a:r>
            <a:r>
              <a:rPr lang="en-US" sz="2400" dirty="0" smtClean="0"/>
              <a:t> Prophets of Baal (1 Kings 18)</a:t>
            </a:r>
          </a:p>
          <a:p>
            <a:r>
              <a:rPr lang="en-US" sz="2400" dirty="0" smtClean="0"/>
              <a:t>Elijah </a:t>
            </a:r>
            <a:r>
              <a:rPr lang="en-US" sz="2400" dirty="0" err="1" smtClean="0"/>
              <a:t>vs</a:t>
            </a:r>
            <a:r>
              <a:rPr lang="en-US" sz="2400" dirty="0" smtClean="0"/>
              <a:t> The State ( 2 Kings 2:9-16)</a:t>
            </a:r>
          </a:p>
          <a:p>
            <a:r>
              <a:rPr lang="en-US" sz="2400" dirty="0" smtClean="0"/>
              <a:t>Moses </a:t>
            </a:r>
            <a:r>
              <a:rPr lang="en-US" sz="2400" dirty="0" err="1" smtClean="0"/>
              <a:t>vs</a:t>
            </a:r>
            <a:r>
              <a:rPr lang="en-US" sz="2400" dirty="0" smtClean="0"/>
              <a:t> Egyptian Magicians (Exodus 7,8)</a:t>
            </a:r>
          </a:p>
          <a:p>
            <a:r>
              <a:rPr lang="en-US" sz="2400" dirty="0" smtClean="0"/>
              <a:t>Daniel </a:t>
            </a:r>
            <a:r>
              <a:rPr lang="en-US" sz="2400" dirty="0" err="1" smtClean="0"/>
              <a:t>vs</a:t>
            </a:r>
            <a:r>
              <a:rPr lang="en-US" sz="2400" dirty="0" smtClean="0"/>
              <a:t> Babylonian Magicians (Daniel 2)</a:t>
            </a:r>
          </a:p>
          <a:p>
            <a:r>
              <a:rPr lang="en-US" sz="2400" dirty="0" smtClean="0"/>
              <a:t>Peter </a:t>
            </a:r>
            <a:r>
              <a:rPr lang="en-US" sz="2400" dirty="0" err="1" smtClean="0"/>
              <a:t>vs</a:t>
            </a:r>
            <a:r>
              <a:rPr lang="en-US" sz="2400" dirty="0" smtClean="0"/>
              <a:t> Ananias &amp; </a:t>
            </a:r>
            <a:r>
              <a:rPr lang="en-US" sz="2400" dirty="0" err="1" smtClean="0"/>
              <a:t>Sapphira</a:t>
            </a:r>
            <a:r>
              <a:rPr lang="en-US" sz="2400" dirty="0" smtClean="0"/>
              <a:t> (Acts 5:1-11)</a:t>
            </a:r>
          </a:p>
          <a:p>
            <a:r>
              <a:rPr lang="en-US" sz="2400" dirty="0" smtClean="0"/>
              <a:t>Peter vs. Simon Magus (Acts 8)</a:t>
            </a:r>
          </a:p>
          <a:p>
            <a:r>
              <a:rPr lang="en-US" sz="2400" dirty="0" smtClean="0"/>
              <a:t>Paul vs. </a:t>
            </a:r>
            <a:r>
              <a:rPr lang="en-US" sz="2400" dirty="0" err="1" smtClean="0"/>
              <a:t>Elyamas</a:t>
            </a:r>
            <a:r>
              <a:rPr lang="en-US" sz="2400" dirty="0" smtClean="0"/>
              <a:t> (Acts 13)</a:t>
            </a:r>
          </a:p>
          <a:p>
            <a:r>
              <a:rPr lang="en-US" sz="2400" dirty="0" smtClean="0"/>
              <a:t>Power Encounters in Ephesus (Acts 19)</a:t>
            </a:r>
          </a:p>
          <a:p>
            <a:r>
              <a:rPr lang="en-US" sz="2400" dirty="0" err="1" smtClean="0"/>
              <a:t>Baalam</a:t>
            </a:r>
            <a:r>
              <a:rPr lang="en-US" sz="2400" dirty="0" smtClean="0"/>
              <a:t> </a:t>
            </a:r>
            <a:r>
              <a:rPr lang="en-US" sz="2400" dirty="0" err="1" smtClean="0"/>
              <a:t>vs</a:t>
            </a:r>
            <a:r>
              <a:rPr lang="en-US" sz="2400" dirty="0" smtClean="0"/>
              <a:t> the </a:t>
            </a:r>
            <a:r>
              <a:rPr lang="en-US" sz="2400" dirty="0" err="1" smtClean="0"/>
              <a:t>Abrahamic</a:t>
            </a:r>
            <a:r>
              <a:rPr lang="en-US" sz="2400" dirty="0" smtClean="0"/>
              <a:t> Blessing (Numbers 22,23)</a:t>
            </a:r>
          </a:p>
          <a:p>
            <a:r>
              <a:rPr lang="en-US" sz="2400" dirty="0" smtClean="0"/>
              <a:t>The Two End Times Prophets vs. the Anti-Christ (Revelation 11)</a:t>
            </a:r>
          </a:p>
          <a:p>
            <a:r>
              <a:rPr lang="en-US" sz="2400" dirty="0" smtClean="0"/>
              <a:t>God vs. Babylon (Revelation 18)</a:t>
            </a:r>
          </a:p>
          <a:p>
            <a:r>
              <a:rPr lang="en-US" sz="2400" dirty="0" smtClean="0"/>
              <a:t>The Battle of Armageddon / Gog &amp; </a:t>
            </a:r>
            <a:r>
              <a:rPr lang="en-US" sz="2400" dirty="0" err="1" smtClean="0"/>
              <a:t>Magog</a:t>
            </a:r>
            <a:r>
              <a:rPr lang="en-US" sz="2400" dirty="0" smtClean="0"/>
              <a:t> </a:t>
            </a:r>
            <a:r>
              <a:rPr lang="en-US" sz="2000" dirty="0" smtClean="0"/>
              <a:t>(Rev 16:13-16; 20:6-9)</a:t>
            </a:r>
            <a:endParaRPr lang="en-US"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Spiritual Warfare and Sickness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lnSpcReduction="10000"/>
          </a:bodyPr>
          <a:lstStyle/>
          <a:p>
            <a:r>
              <a:rPr lang="en-US" sz="2400" dirty="0" smtClean="0"/>
              <a:t>A woman had a spirit of infirmity from Satan that had bound her for eighteen years! (Luke 13:11-16)</a:t>
            </a:r>
          </a:p>
          <a:p>
            <a:r>
              <a:rPr lang="en-US" sz="2400" dirty="0" smtClean="0"/>
              <a:t>Acts 19:12 – evil spirits of illness departing</a:t>
            </a:r>
          </a:p>
          <a:p>
            <a:r>
              <a:rPr lang="en-US" sz="2400" dirty="0" smtClean="0"/>
              <a:t>Mark 9:25 – an unclean spirit of muteness and deafness</a:t>
            </a:r>
          </a:p>
          <a:p>
            <a:r>
              <a:rPr lang="en-US" sz="2400" dirty="0" smtClean="0"/>
              <a:t>Luke 9:42 – an unclean spirit and convulsions</a:t>
            </a:r>
          </a:p>
          <a:p>
            <a:r>
              <a:rPr lang="en-US" sz="2400" dirty="0" smtClean="0"/>
              <a:t>Many missionaries and pastors experience strange illnesses in their families as a result of spiritual attacks.</a:t>
            </a:r>
          </a:p>
          <a:p>
            <a:r>
              <a:rPr lang="en-US" sz="2400" dirty="0" smtClean="0"/>
              <a:t>Mental illness and suicide can result from spiritual attacks as well as “evil moods” (which we will deal with later)</a:t>
            </a:r>
          </a:p>
          <a:p>
            <a:r>
              <a:rPr lang="en-US" sz="2400" dirty="0" smtClean="0"/>
              <a:t>Not all illness is necessarily demonic however it may be a component and the demon needs to be forcefully driven out!</a:t>
            </a:r>
          </a:p>
          <a:p>
            <a:r>
              <a:rPr lang="en-US" sz="2400" dirty="0" smtClean="0"/>
              <a:t>Agreeing with the presence of the illness may be agreeing with the demon behind the illness!</a:t>
            </a:r>
            <a:endParaRPr 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effectLst>
                  <a:outerShdw blurRad="38100" dist="38100" dir="2700000" algn="tl">
                    <a:srgbClr val="000000">
                      <a:alpha val="43137"/>
                    </a:srgbClr>
                  </a:outerShdw>
                </a:effectLst>
              </a:rPr>
              <a:t>The Armor of God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143000"/>
            <a:ext cx="8382000" cy="5334000"/>
          </a:xfrm>
        </p:spPr>
        <p:txBody>
          <a:bodyPr>
            <a:normAutofit fontScale="92500" lnSpcReduction="10000"/>
          </a:bodyPr>
          <a:lstStyle/>
          <a:p>
            <a:r>
              <a:rPr lang="en-US" sz="2400" dirty="0" smtClean="0"/>
              <a:t>The Armor: (Ephesians 6:10-20)</a:t>
            </a:r>
          </a:p>
          <a:p>
            <a:r>
              <a:rPr lang="en-US" sz="2400" dirty="0" smtClean="0"/>
              <a:t>Total Protection:  (1 John 5:18,19)</a:t>
            </a:r>
          </a:p>
          <a:p>
            <a:r>
              <a:rPr lang="en-US" sz="2400" dirty="0" smtClean="0"/>
              <a:t>Righteous Living (Romans 16:19,20; 1 </a:t>
            </a:r>
            <a:r>
              <a:rPr lang="en-US" sz="2400" dirty="0" err="1" smtClean="0"/>
              <a:t>Jn</a:t>
            </a:r>
            <a:r>
              <a:rPr lang="en-US" sz="2400" dirty="0" smtClean="0"/>
              <a:t> 2:6)</a:t>
            </a:r>
          </a:p>
          <a:p>
            <a:r>
              <a:rPr lang="en-US" sz="2400" dirty="0" smtClean="0"/>
              <a:t>Prayer &amp; Worship (Matt 26:41, Rom 12:1-2, 15:30-33; Eph 6:18)</a:t>
            </a:r>
          </a:p>
          <a:p>
            <a:r>
              <a:rPr lang="en-US" sz="2400" dirty="0" smtClean="0"/>
              <a:t>Abiding in Christ (1 </a:t>
            </a:r>
            <a:r>
              <a:rPr lang="en-US" sz="2400" dirty="0" err="1" smtClean="0"/>
              <a:t>Jn</a:t>
            </a:r>
            <a:r>
              <a:rPr lang="en-US" sz="2400" dirty="0" smtClean="0"/>
              <a:t> 2:10,14,17,24,27,28)</a:t>
            </a:r>
          </a:p>
          <a:p>
            <a:r>
              <a:rPr lang="en-US" sz="2400" dirty="0" smtClean="0"/>
              <a:t> Thinking Spiritually (Romans 8:4-16, 12:1-2, Col 3:1-4, Phil 4:8)</a:t>
            </a:r>
          </a:p>
          <a:p>
            <a:r>
              <a:rPr lang="en-US" sz="2400" dirty="0" smtClean="0"/>
              <a:t>The Supply of the Spirit (Philippians 1:19)</a:t>
            </a:r>
          </a:p>
          <a:p>
            <a:r>
              <a:rPr lang="en-US" sz="2400" dirty="0" smtClean="0"/>
              <a:t>Walking In The Spirit Not The Flesh (Galatians 5:16-18)</a:t>
            </a:r>
          </a:p>
          <a:p>
            <a:r>
              <a:rPr lang="en-US" sz="2400" dirty="0" smtClean="0"/>
              <a:t>The Word of God is the Sword, faith is the Shield! </a:t>
            </a:r>
            <a:br>
              <a:rPr lang="en-US" sz="2400" dirty="0" smtClean="0"/>
            </a:br>
            <a:r>
              <a:rPr lang="en-US" sz="2400" dirty="0" smtClean="0"/>
              <a:t>(Matthew 4, Eph 6:10-20)</a:t>
            </a:r>
            <a:br>
              <a:rPr lang="en-US" sz="2400" dirty="0" smtClean="0"/>
            </a:br>
            <a:endParaRPr lang="en-US" sz="2400" dirty="0" smtClean="0"/>
          </a:p>
          <a:p>
            <a:pPr>
              <a:buNone/>
            </a:pPr>
            <a:r>
              <a:rPr lang="en-US" sz="2400" dirty="0" smtClean="0"/>
              <a:t>The Devil attacks via the flesh life, the more we are in the Spirit, then the less we are open to the flesh and the less the Devil can get into our minds and hearts and thoughts and moods.</a:t>
            </a:r>
          </a:p>
          <a:p>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The Anointing</a:t>
            </a:r>
            <a:endParaRPr lang="en-US" dirty="0"/>
          </a:p>
        </p:txBody>
      </p:sp>
      <p:sp>
        <p:nvSpPr>
          <p:cNvPr id="3" name="Content Placeholder 2"/>
          <p:cNvSpPr>
            <a:spLocks noGrp="1"/>
          </p:cNvSpPr>
          <p:nvPr>
            <p:ph sz="quarter" idx="1"/>
          </p:nvPr>
        </p:nvSpPr>
        <p:spPr/>
        <p:txBody>
          <a:bodyPr/>
          <a:lstStyle/>
          <a:p>
            <a:r>
              <a:rPr lang="en-US" sz="2400" dirty="0" smtClean="0"/>
              <a:t>The anointing breaks the yoke! (Isaiah 10:27 KJV)</a:t>
            </a:r>
          </a:p>
          <a:p>
            <a:r>
              <a:rPr lang="en-US" sz="2400" dirty="0" smtClean="0"/>
              <a:t>The anointing empowered Jesus to destroy the works of the Devil (Acts 10:38)</a:t>
            </a:r>
          </a:p>
          <a:p>
            <a:r>
              <a:rPr lang="en-US" sz="2400" dirty="0" smtClean="0"/>
              <a:t>Our spiritual eyes need anointing (John 9:11, Revelation 3:18)</a:t>
            </a:r>
          </a:p>
          <a:p>
            <a:r>
              <a:rPr lang="en-US" sz="2400" dirty="0" smtClean="0"/>
              <a:t>The anointing prepares us for kingship and for priesthood and for prophetic ministry (Ex 28:41; 1 Sam16:13, 1 Kings 19:16)</a:t>
            </a:r>
          </a:p>
          <a:p>
            <a:r>
              <a:rPr lang="en-US" sz="2400" dirty="0" smtClean="0"/>
              <a:t>All Christians are anointed with the Holy Spirit (1 </a:t>
            </a:r>
            <a:r>
              <a:rPr lang="en-US" sz="2400" dirty="0" err="1" smtClean="0"/>
              <a:t>Jn</a:t>
            </a:r>
            <a:r>
              <a:rPr lang="en-US" sz="2400" dirty="0" smtClean="0"/>
              <a:t> 2:20,27)</a:t>
            </a:r>
          </a:p>
          <a:p>
            <a:r>
              <a:rPr lang="en-US" sz="2400" dirty="0" smtClean="0"/>
              <a:t>However obviously we may need ‘more anointing” to break off the yokes and open our eyes and to overcome the works of the enemy. In this case we need the Holy Spirit to come upon us (Acts 1:8) and to fill us (Ephesians 5:18)</a:t>
            </a:r>
          </a:p>
          <a:p>
            <a:endParaRPr lang="en-US" b="1" dirty="0" smtClean="0"/>
          </a:p>
          <a:p>
            <a:endParaRPr lang="en-US" b="1"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Dealing With Moods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85800" y="1447800"/>
            <a:ext cx="8001000" cy="5105400"/>
          </a:xfrm>
        </p:spPr>
        <p:txBody>
          <a:bodyPr>
            <a:normAutofit fontScale="92500" lnSpcReduction="20000"/>
          </a:bodyPr>
          <a:lstStyle/>
          <a:p>
            <a:r>
              <a:rPr lang="en-US" b="1" dirty="0" smtClean="0"/>
              <a:t>Spiritual attacks often come disguised as moods: </a:t>
            </a:r>
            <a:r>
              <a:rPr lang="en-US" dirty="0" smtClean="0"/>
              <a:t>negativity, joylessness, apathy, hopelessness, depression, discouragement, black thoughts, heaviness of spirit, sudden wild thinking, sudden anxiety, euphoria that leads to careless living, sexual moods, distractible moods, angry moods, frustration, bitter and cynical moods,  etc</a:t>
            </a:r>
          </a:p>
          <a:p>
            <a:r>
              <a:rPr lang="en-US" dirty="0" smtClean="0"/>
              <a:t>The moods of King Saul were due to a “distressing spirit”</a:t>
            </a:r>
            <a:br>
              <a:rPr lang="en-US" dirty="0" smtClean="0"/>
            </a:br>
            <a:r>
              <a:rPr lang="en-US" dirty="0" smtClean="0"/>
              <a:t>1 Samuel 16;14-23 and David’s praise and worship music drove away the demon and Saul would feel better afterwards.</a:t>
            </a:r>
          </a:p>
          <a:p>
            <a:r>
              <a:rPr lang="en-US" dirty="0" smtClean="0"/>
              <a:t>When you wonder “why am I feeling like this..” then assume it is demonic and rebuke the mood as a demon e.g. “mood of anger I command you to leave me alone, immediately, now and forever, in Jesus Name, Amen”</a:t>
            </a:r>
          </a:p>
          <a:p>
            <a:r>
              <a:rPr lang="en-US" dirty="0" smtClean="0"/>
              <a:t>Then put on the praise music!!</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Warfare For The Sake of The Lost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sz="2400" dirty="0" smtClean="0">
                <a:latin typeface="Arial Narrow" pitchFamily="34" charset="0"/>
              </a:rPr>
              <a:t>Paul prayed fervently for the salvation of the Jews (Romans 10:1-4)</a:t>
            </a:r>
          </a:p>
          <a:p>
            <a:r>
              <a:rPr lang="en-US" sz="2400" dirty="0" smtClean="0">
                <a:latin typeface="Arial Narrow" pitchFamily="34" charset="0"/>
              </a:rPr>
              <a:t>It is not God’s will that any should perish  (2 Peter 3:9)</a:t>
            </a:r>
            <a:br>
              <a:rPr lang="en-US" sz="2400" dirty="0" smtClean="0">
                <a:latin typeface="Arial Narrow" pitchFamily="34" charset="0"/>
              </a:rPr>
            </a:br>
            <a:r>
              <a:rPr lang="en-US" sz="2400" b="1" dirty="0" smtClean="0">
                <a:latin typeface="Arial Narrow" pitchFamily="34" charset="0"/>
              </a:rPr>
              <a:t>2 Peter 3:9 (HCSB) </a:t>
            </a:r>
            <a:r>
              <a:rPr lang="en-US" sz="2400" i="1" dirty="0" smtClean="0">
                <a:latin typeface="Arial Narrow" pitchFamily="34" charset="0"/>
              </a:rPr>
              <a:t>The Lord does not delay His promise, as some understand delay, but is patient with you, not wanting any to perish but all to come to repentance.</a:t>
            </a:r>
          </a:p>
          <a:p>
            <a:r>
              <a:rPr lang="en-US" sz="2400" dirty="0" smtClean="0"/>
              <a:t>Prayer wrestles against the powers and principalities (Eph. 6:10-20) that keep people in spiritual bondage (Eph. 2:1-4; 4:127-19) and which can deceive them away from the truth (1 Tim. 4:1-14).</a:t>
            </a:r>
          </a:p>
          <a:p>
            <a:r>
              <a:rPr lang="en-US" sz="2400" dirty="0" smtClean="0"/>
              <a:t>Prayer also opens people's spiritual eyes (Col. 1:9; Eph. 1:17-19) and assists with the Holy Spirit's work of convicting them of sin, righteousness and judgment (John 16:8)</a:t>
            </a:r>
          </a:p>
          <a:p>
            <a:endParaRPr lang="en-US" sz="2400" b="1" dirty="0" smtClean="0"/>
          </a:p>
          <a:p>
            <a:endParaRPr lang="en-US" sz="2400" b="1" dirty="0" smtClean="0"/>
          </a:p>
          <a:p>
            <a:endParaRPr lang="en-US" sz="2400" dirty="0">
              <a:latin typeface="Arial Narrow"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762000"/>
          </a:xfrm>
        </p:spPr>
        <p:txBody>
          <a:bodyPr>
            <a:normAutofit/>
          </a:bodyPr>
          <a:lstStyle/>
          <a:p>
            <a:r>
              <a:rPr lang="en-US" dirty="0" smtClean="0">
                <a:effectLst>
                  <a:outerShdw blurRad="38100" dist="38100" dir="2700000" algn="tl">
                    <a:srgbClr val="000000">
                      <a:alpha val="43137"/>
                    </a:srgbClr>
                  </a:outerShdw>
                </a:effectLst>
              </a:rPr>
              <a:t>Symptoms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219200"/>
            <a:ext cx="8686800" cy="5867400"/>
          </a:xfrm>
        </p:spPr>
        <p:txBody>
          <a:bodyPr>
            <a:noAutofit/>
          </a:bodyPr>
          <a:lstStyle/>
          <a:p>
            <a:r>
              <a:rPr lang="en-US" sz="2000" dirty="0" smtClean="0">
                <a:latin typeface="Arial Narrow" pitchFamily="34" charset="0"/>
              </a:rPr>
              <a:t>1. Hopelessness, despair, loss of confidence, spiritual anguish and struggle, the constant feeling of accusation or of being ‘unclean’ in some way.</a:t>
            </a:r>
          </a:p>
          <a:p>
            <a:r>
              <a:rPr lang="en-US" sz="2000" dirty="0" smtClean="0">
                <a:latin typeface="Arial Narrow" pitchFamily="34" charset="0"/>
              </a:rPr>
              <a:t>2. The sense of being cursed or of being the victim of some malicious spiritual force. A feeling that hatred, malice  or envy is being directed at you in order to destroy you.</a:t>
            </a:r>
          </a:p>
          <a:p>
            <a:r>
              <a:rPr lang="en-US" sz="2000" dirty="0" smtClean="0">
                <a:latin typeface="Arial Narrow" pitchFamily="34" charset="0"/>
              </a:rPr>
              <a:t>3. An out-of-control thought life,  very vivid fantasies and daydreams, being unable to think straight. Numerous fears.</a:t>
            </a:r>
          </a:p>
          <a:p>
            <a:r>
              <a:rPr lang="en-US" sz="2000" dirty="0" smtClean="0">
                <a:latin typeface="Arial Narrow" pitchFamily="34" charset="0"/>
              </a:rPr>
              <a:t>4. A sense of being ‘blocked’ or stifled in one’s Christian life. A pronounced loss of enthusiasm for  spiritual things.</a:t>
            </a:r>
          </a:p>
          <a:p>
            <a:r>
              <a:rPr lang="en-US" sz="2000" dirty="0" smtClean="0">
                <a:latin typeface="Arial Narrow" pitchFamily="34" charset="0"/>
              </a:rPr>
              <a:t>5. Addictions, compulsions, lying,  impulsiveness, habitual folly, excessive materialism, being hyper-critical, outbursts of anger,  a long line of broken relationships.</a:t>
            </a:r>
          </a:p>
          <a:p>
            <a:r>
              <a:rPr lang="en-US" sz="2000" dirty="0" smtClean="0">
                <a:latin typeface="Arial Narrow" pitchFamily="34" charset="0"/>
              </a:rPr>
              <a:t>6. The feeling of being attacked, strangled or seduced by spirits during one’s sleep. Seeing dark shapes. Hearing seducing, accusing or very demanding voices.</a:t>
            </a:r>
          </a:p>
          <a:p>
            <a:r>
              <a:rPr lang="en-US" sz="2000" dirty="0" smtClean="0">
                <a:latin typeface="Arial Narrow" pitchFamily="34" charset="0"/>
              </a:rPr>
              <a:t>7. Unusual , even bizarre accidents and illnesses, constant financial problems, a continual lack of success in life despite one’s best efforts.</a:t>
            </a:r>
          </a:p>
          <a:p>
            <a:pPr>
              <a:buNone/>
            </a:pPr>
            <a:endParaRPr lang="en-US" sz="2000" dirty="0" smtClean="0">
              <a:latin typeface="Arial Narrow" pitchFamily="34" charset="0"/>
            </a:endParaRPr>
          </a:p>
          <a:p>
            <a:endParaRPr lang="en-US" sz="2000" dirty="0">
              <a:latin typeface="Arial Narrow"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Pray For The Lost</a:t>
            </a:r>
            <a:endParaRPr lang="en-US" b="1" dirty="0"/>
          </a:p>
        </p:txBody>
      </p:sp>
      <p:sp>
        <p:nvSpPr>
          <p:cNvPr id="3" name="Content Placeholder 2"/>
          <p:cNvSpPr>
            <a:spLocks noGrp="1"/>
          </p:cNvSpPr>
          <p:nvPr>
            <p:ph sz="quarter" idx="1"/>
          </p:nvPr>
        </p:nvSpPr>
        <p:spPr>
          <a:xfrm>
            <a:off x="457200" y="1219200"/>
            <a:ext cx="8458200" cy="4937760"/>
          </a:xfrm>
        </p:spPr>
        <p:txBody>
          <a:bodyPr>
            <a:normAutofit/>
          </a:bodyPr>
          <a:lstStyle/>
          <a:p>
            <a:r>
              <a:rPr lang="en-US" sz="2400" b="1" dirty="0" smtClean="0">
                <a:latin typeface="Arial Narrow" pitchFamily="34" charset="0"/>
              </a:rPr>
              <a:t>What are they key ingredients to successful prayer evangelism?</a:t>
            </a:r>
            <a:endParaRPr lang="en-US" sz="2400" dirty="0" smtClean="0">
              <a:latin typeface="Arial Narrow" pitchFamily="34" charset="0"/>
            </a:endParaRPr>
          </a:p>
          <a:p>
            <a:r>
              <a:rPr lang="en-US" sz="2400" dirty="0" smtClean="0">
                <a:latin typeface="Arial Narrow" pitchFamily="34" charset="0"/>
              </a:rPr>
              <a:t>A group of believers gathered in unity. (Matthew 18:19,20)</a:t>
            </a:r>
          </a:p>
          <a:p>
            <a:r>
              <a:rPr lang="en-US" sz="2400" dirty="0" smtClean="0">
                <a:latin typeface="Arial Narrow" pitchFamily="34" charset="0"/>
              </a:rPr>
              <a:t>Being taught in how to pray. (Luke 11:1)</a:t>
            </a:r>
          </a:p>
          <a:p>
            <a:r>
              <a:rPr lang="en-US" sz="2400" dirty="0" smtClean="0">
                <a:latin typeface="Arial Narrow" pitchFamily="34" charset="0"/>
              </a:rPr>
              <a:t>And praying in faith. (Matthew 21:22, Mark 11:24)</a:t>
            </a:r>
          </a:p>
          <a:p>
            <a:r>
              <a:rPr lang="en-US" sz="2400" dirty="0" smtClean="0">
                <a:latin typeface="Arial Narrow" pitchFamily="34" charset="0"/>
              </a:rPr>
              <a:t>On the basis of redemption and Christ’s work on the Cross (2 Peter 3:9)</a:t>
            </a:r>
          </a:p>
          <a:p>
            <a:r>
              <a:rPr lang="en-US" sz="2400" dirty="0" smtClean="0">
                <a:latin typeface="Arial Narrow" pitchFamily="34" charset="0"/>
              </a:rPr>
              <a:t>For the lost. (Romans 10:1-3, 1 Timothy 2:1-8)</a:t>
            </a:r>
          </a:p>
          <a:p>
            <a:r>
              <a:rPr lang="en-US" sz="2400" dirty="0" smtClean="0">
                <a:latin typeface="Arial Narrow" pitchFamily="34" charset="0"/>
              </a:rPr>
              <a:t>Who are their “neighbors”. (Luke 10:25-37)</a:t>
            </a:r>
          </a:p>
          <a:p>
            <a:r>
              <a:rPr lang="en-US" sz="2400" dirty="0" smtClean="0">
                <a:latin typeface="Arial Narrow" pitchFamily="34" charset="0"/>
              </a:rPr>
              <a:t>Lovingly by name. (Exodus 33:17, Isaiah 43:1)</a:t>
            </a:r>
          </a:p>
          <a:p>
            <a:r>
              <a:rPr lang="en-US" sz="2400" dirty="0" smtClean="0">
                <a:latin typeface="Arial Narrow" pitchFamily="34" charset="0"/>
              </a:rPr>
              <a:t>Regularly and persistently. (Luke 18:1-8)</a:t>
            </a:r>
          </a:p>
          <a:p>
            <a:r>
              <a:rPr lang="en-US" sz="2400" dirty="0" smtClean="0">
                <a:latin typeface="Arial Narrow" pitchFamily="34" charset="0"/>
              </a:rPr>
              <a:t>And recording the answers and building faith. (1Chronicles 16:4)</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Breaking Personal Bondages</a:t>
            </a:r>
            <a:endParaRPr lang="en-US" b="1" dirty="0"/>
          </a:p>
        </p:txBody>
      </p:sp>
      <p:sp>
        <p:nvSpPr>
          <p:cNvPr id="3" name="Content Placeholder 2"/>
          <p:cNvSpPr>
            <a:spLocks noGrp="1"/>
          </p:cNvSpPr>
          <p:nvPr>
            <p:ph sz="quarter" idx="1"/>
          </p:nvPr>
        </p:nvSpPr>
        <p:spPr>
          <a:xfrm>
            <a:off x="228600" y="1219200"/>
            <a:ext cx="8763000" cy="5410200"/>
          </a:xfrm>
        </p:spPr>
        <p:txBody>
          <a:bodyPr>
            <a:normAutofit lnSpcReduction="10000"/>
          </a:bodyPr>
          <a:lstStyle/>
          <a:p>
            <a:r>
              <a:rPr lang="en-US" sz="2000" dirty="0" smtClean="0">
                <a:latin typeface="Arial Narrow" pitchFamily="34" charset="0"/>
              </a:rPr>
              <a:t>Personal bondages keep people in sin and away from salvation, sanctification and glorification (Rom 8:28-31). There are many different types of bondages of the soul:</a:t>
            </a:r>
          </a:p>
          <a:p>
            <a:r>
              <a:rPr lang="en-US" sz="2000" b="1" dirty="0" smtClean="0">
                <a:latin typeface="Arial Narrow" pitchFamily="34" charset="0"/>
              </a:rPr>
              <a:t>Bondages of self-concept:  </a:t>
            </a:r>
            <a:r>
              <a:rPr lang="en-US" sz="2000" dirty="0" smtClean="0">
                <a:latin typeface="Arial Narrow" pitchFamily="34" charset="0"/>
              </a:rPr>
              <a:t>vanity,  narcissism, self-importance, self-infatuation, status-seeking, egotism, self-loathing, eating disorders, attention-seeking…</a:t>
            </a:r>
          </a:p>
          <a:p>
            <a:r>
              <a:rPr lang="en-US" sz="2000" b="1" dirty="0" smtClean="0">
                <a:latin typeface="Arial Narrow" pitchFamily="34" charset="0"/>
              </a:rPr>
              <a:t>Bondages of gratification: </a:t>
            </a:r>
            <a:r>
              <a:rPr lang="en-US" sz="2000" dirty="0" smtClean="0">
                <a:latin typeface="Arial Narrow" pitchFamily="34" charset="0"/>
              </a:rPr>
              <a:t>lusts, sexual sins, loving money,  covetousness, being a miser, sensuality, sloth, gluttony, greed, worldliness, being calculating and clever</a:t>
            </a:r>
          </a:p>
          <a:p>
            <a:r>
              <a:rPr lang="en-US" sz="2000" b="1" dirty="0" smtClean="0">
                <a:latin typeface="Arial Narrow" pitchFamily="34" charset="0"/>
              </a:rPr>
              <a:t>Bondages of the human spirit:  </a:t>
            </a:r>
            <a:r>
              <a:rPr lang="en-US" sz="2000" dirty="0" smtClean="0">
                <a:latin typeface="Arial Narrow" pitchFamily="34" charset="0"/>
              </a:rPr>
              <a:t>idolatry, witchcraft, manipulation,  grandiosity, hatred, violence, superstition, legalism, divination, astrology, bitterness etc…</a:t>
            </a:r>
          </a:p>
          <a:p>
            <a:r>
              <a:rPr lang="en-US" sz="2000" b="1" dirty="0" smtClean="0">
                <a:latin typeface="Arial Narrow" pitchFamily="34" charset="0"/>
              </a:rPr>
              <a:t>Bondages of the mind:  </a:t>
            </a:r>
            <a:r>
              <a:rPr lang="en-US" sz="2000" dirty="0" smtClean="0">
                <a:latin typeface="Arial Narrow" pitchFamily="34" charset="0"/>
              </a:rPr>
              <a:t>deliberate</a:t>
            </a:r>
            <a:r>
              <a:rPr lang="en-US" sz="2000" b="1" dirty="0" smtClean="0">
                <a:latin typeface="Arial Narrow" pitchFamily="34" charset="0"/>
              </a:rPr>
              <a:t> </a:t>
            </a:r>
            <a:r>
              <a:rPr lang="en-US" sz="2000" dirty="0" smtClean="0">
                <a:latin typeface="Arial Narrow" pitchFamily="34" charset="0"/>
              </a:rPr>
              <a:t>ignorance, folly, obsession with trivia, boorishness, being argumentative, know-alls, skeptics, naivety, simplicity, etc…</a:t>
            </a:r>
          </a:p>
          <a:p>
            <a:r>
              <a:rPr lang="en-US" sz="2000" b="1" dirty="0" smtClean="0">
                <a:latin typeface="Arial Narrow" pitchFamily="34" charset="0"/>
              </a:rPr>
              <a:t>Bondages can be broken through:  </a:t>
            </a:r>
            <a:r>
              <a:rPr lang="en-US" sz="2000" dirty="0" smtClean="0">
                <a:latin typeface="Arial Narrow" pitchFamily="34" charset="0"/>
              </a:rPr>
              <a:t>confrontation with Scripture, realizing the truth, godly sorrow and repentance, moving into the godly opposite (e.g. diligence instead of sloth), accountability, personal discipline and reflection and through warfare prayer rebuking that area and asking for freedom from it! When you get to a certain point take authority over the bondage and be very stern with it and command it to loosen its grip and be gone from your life forever (e.g. tell anxiety to depart and absolutely refuse its dominion in your mind..)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Idols In The Temple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8229600" cy="5181600"/>
          </a:xfrm>
        </p:spPr>
        <p:txBody>
          <a:bodyPr>
            <a:normAutofit/>
          </a:bodyPr>
          <a:lstStyle/>
          <a:p>
            <a:r>
              <a:rPr lang="en-US" sz="2400" dirty="0" smtClean="0">
                <a:latin typeface="Arial Narrow" pitchFamily="34" charset="0"/>
              </a:rPr>
              <a:t>At times idols were set up in the Temple,  the Holy of Holies remained intact but foreign gods, abominations and demons dwelt openly in God’s house!</a:t>
            </a:r>
          </a:p>
          <a:p>
            <a:r>
              <a:rPr lang="en-US" sz="2400" dirty="0" smtClean="0">
                <a:latin typeface="Arial Narrow" pitchFamily="34" charset="0"/>
              </a:rPr>
              <a:t>2 Chronicles 33:7 - Manasseh</a:t>
            </a:r>
          </a:p>
          <a:p>
            <a:r>
              <a:rPr lang="en-US" sz="2400" dirty="0" smtClean="0">
                <a:latin typeface="Arial Narrow" pitchFamily="34" charset="0"/>
              </a:rPr>
              <a:t>Daniel 9:27 – the abomination of desolation</a:t>
            </a:r>
          </a:p>
          <a:p>
            <a:r>
              <a:rPr lang="en-US" sz="2400" dirty="0" smtClean="0">
                <a:latin typeface="Arial Narrow" pitchFamily="34" charset="0"/>
              </a:rPr>
              <a:t>Ezekiel 8:1-18 – the extensive idolatry within the Temple before the Babylonian invasion</a:t>
            </a:r>
          </a:p>
          <a:p>
            <a:r>
              <a:rPr lang="en-US" sz="2400" dirty="0" smtClean="0">
                <a:latin typeface="Arial Narrow" pitchFamily="34" charset="0"/>
              </a:rPr>
              <a:t>Christians are temples of the Holy Spirit (1 Corinthians 3:16,17, 6:19)</a:t>
            </a:r>
          </a:p>
          <a:p>
            <a:r>
              <a:rPr lang="en-US" sz="2400" dirty="0" smtClean="0">
                <a:latin typeface="Arial Narrow" pitchFamily="34" charset="0"/>
              </a:rPr>
              <a:t>Christians should have nothing to do with idols! (2 </a:t>
            </a:r>
            <a:r>
              <a:rPr lang="en-US" sz="2400" dirty="0" err="1" smtClean="0">
                <a:latin typeface="Arial Narrow" pitchFamily="34" charset="0"/>
              </a:rPr>
              <a:t>Cor</a:t>
            </a:r>
            <a:r>
              <a:rPr lang="en-US" sz="2400" dirty="0" smtClean="0">
                <a:latin typeface="Arial Narrow" pitchFamily="34" charset="0"/>
              </a:rPr>
              <a:t> 6:14-18)</a:t>
            </a:r>
          </a:p>
          <a:p>
            <a:r>
              <a:rPr lang="en-US" sz="2400" dirty="0" smtClean="0">
                <a:latin typeface="Arial Narrow" pitchFamily="34" charset="0"/>
              </a:rPr>
              <a:t>Our homes, churches and even our bodies can become dwelling places of evil if we make “pacts” with it and allow it to come in! </a:t>
            </a:r>
          </a:p>
          <a:p>
            <a:r>
              <a:rPr lang="en-US" sz="2400" dirty="0" smtClean="0">
                <a:latin typeface="Arial Narrow" pitchFamily="34" charset="0"/>
              </a:rPr>
              <a:t>However Christ in us remains intact! </a:t>
            </a:r>
          </a:p>
          <a:p>
            <a:endParaRPr lang="en-US" b="1" dirty="0" smtClean="0"/>
          </a:p>
          <a:p>
            <a:endParaRPr lang="en-US" b="1"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Cannot Take Away Our Salvation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228600" y="1447800"/>
            <a:ext cx="8458200" cy="5181600"/>
          </a:xfrm>
        </p:spPr>
        <p:txBody>
          <a:bodyPr>
            <a:normAutofit fontScale="92500"/>
          </a:bodyPr>
          <a:lstStyle/>
          <a:p>
            <a:r>
              <a:rPr lang="en-US" sz="2400" dirty="0" smtClean="0"/>
              <a:t>Totally Protected: John 10:28,29 1 John 5:18,19</a:t>
            </a:r>
          </a:p>
          <a:p>
            <a:r>
              <a:rPr lang="en-US" sz="2400" dirty="0" smtClean="0"/>
              <a:t>The True Eternal Self:  1 </a:t>
            </a:r>
            <a:r>
              <a:rPr lang="en-US" sz="2400" dirty="0" err="1" smtClean="0"/>
              <a:t>Jn</a:t>
            </a:r>
            <a:r>
              <a:rPr lang="en-US" sz="2400" dirty="0" smtClean="0"/>
              <a:t> 3:9, Rom 7:17,20;  Col 3:1-4, 1 </a:t>
            </a:r>
            <a:r>
              <a:rPr lang="en-US" sz="2400" dirty="0" err="1" smtClean="0"/>
              <a:t>Jn</a:t>
            </a:r>
            <a:r>
              <a:rPr lang="en-US" sz="2400" dirty="0" smtClean="0"/>
              <a:t> 3:1-3</a:t>
            </a:r>
          </a:p>
          <a:p>
            <a:r>
              <a:rPr lang="en-US" sz="2400" dirty="0" smtClean="0"/>
              <a:t>Christ In You The Hope of Glory: Col 1:27, Rom 8:9-11, 1 </a:t>
            </a:r>
            <a:r>
              <a:rPr lang="en-US" sz="2400" dirty="0" err="1" smtClean="0"/>
              <a:t>Cor</a:t>
            </a:r>
            <a:r>
              <a:rPr lang="en-US" sz="2400" dirty="0" smtClean="0"/>
              <a:t> 6:19</a:t>
            </a:r>
          </a:p>
          <a:p>
            <a:r>
              <a:rPr lang="en-US" sz="2400" dirty="0" smtClean="0"/>
              <a:t>The Devil CAN Cause Afflictions: 1 Peter 5:8,9</a:t>
            </a:r>
          </a:p>
          <a:p>
            <a:r>
              <a:rPr lang="en-US" sz="2400" dirty="0" smtClean="0"/>
              <a:t>Affliction Is Part of The Godly Life: 1 </a:t>
            </a:r>
            <a:r>
              <a:rPr lang="en-US" sz="2400" dirty="0" err="1" smtClean="0"/>
              <a:t>Thess</a:t>
            </a:r>
            <a:r>
              <a:rPr lang="en-US" sz="2400" dirty="0" smtClean="0"/>
              <a:t> 1:6, 3:3, 2 Tim 1:8, 3:11, 4:5 Heb 11:25,37</a:t>
            </a:r>
          </a:p>
          <a:p>
            <a:r>
              <a:rPr lang="en-US" sz="2400" dirty="0" smtClean="0"/>
              <a:t>Affliction Can Be Glorious: Col 1:24, 2 </a:t>
            </a:r>
            <a:r>
              <a:rPr lang="en-US" sz="2400" dirty="0" err="1" smtClean="0"/>
              <a:t>Cor</a:t>
            </a:r>
            <a:r>
              <a:rPr lang="en-US" sz="2400" dirty="0" smtClean="0"/>
              <a:t> 4;15-18</a:t>
            </a:r>
          </a:p>
          <a:p>
            <a:r>
              <a:rPr lang="en-US" sz="2400" dirty="0" smtClean="0"/>
              <a:t>The Devil Can Only Touch The Outer Man: Job 1,2</a:t>
            </a:r>
          </a:p>
          <a:p>
            <a:r>
              <a:rPr lang="en-US" sz="2400" dirty="0" smtClean="0"/>
              <a:t>The Outer Man Is Decaying Anyway: 2 </a:t>
            </a:r>
            <a:r>
              <a:rPr lang="en-US" sz="2400" dirty="0" err="1" smtClean="0"/>
              <a:t>Cor</a:t>
            </a:r>
            <a:r>
              <a:rPr lang="en-US" sz="2400" dirty="0" smtClean="0"/>
              <a:t> 4:16</a:t>
            </a:r>
          </a:p>
          <a:p>
            <a:r>
              <a:rPr lang="en-US" sz="2400" dirty="0" smtClean="0"/>
              <a:t>And The World Is Passing Away: 1 </a:t>
            </a:r>
            <a:r>
              <a:rPr lang="en-US" sz="2400" dirty="0" err="1" smtClean="0"/>
              <a:t>Jn</a:t>
            </a:r>
            <a:r>
              <a:rPr lang="en-US" sz="2400" dirty="0" smtClean="0"/>
              <a:t> 2:15-17, 2 Pet 3:10, Js 1:10,11</a:t>
            </a:r>
          </a:p>
          <a:p>
            <a:r>
              <a:rPr lang="en-US" sz="2400" dirty="0" smtClean="0"/>
              <a:t>Nothing Can Separate Us From God’s Love: Romans 8:31-39</a:t>
            </a:r>
          </a:p>
          <a:p>
            <a:r>
              <a:rPr lang="en-US" sz="2400" dirty="0" smtClean="0"/>
              <a:t>The Resurrection Is Our Victory: 1 Corinthians 15;48-58</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Ephesus City of Spiritual Warfare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914400" y="1447800"/>
            <a:ext cx="7772400" cy="5105400"/>
          </a:xfrm>
        </p:spPr>
        <p:txBody>
          <a:bodyPr>
            <a:normAutofit lnSpcReduction="10000"/>
          </a:bodyPr>
          <a:lstStyle/>
          <a:p>
            <a:r>
              <a:rPr lang="en-US" dirty="0" smtClean="0"/>
              <a:t>Acts 19 tells us that Ephesus was full of occult activity such as Jewish exorcists, magicians, idol manufacturers and above them all a gigantic temple to Diana  (also known as Artemis).</a:t>
            </a:r>
            <a:br>
              <a:rPr lang="en-US" dirty="0" smtClean="0"/>
            </a:br>
            <a:r>
              <a:rPr lang="en-US" dirty="0" smtClean="0"/>
              <a:t>  </a:t>
            </a:r>
          </a:p>
          <a:p>
            <a:r>
              <a:rPr lang="en-US" dirty="0" smtClean="0"/>
              <a:t>The apostles Paul and John both ministered there and the epistles of Ephesians and 1 John (both written to the church in Ephesus) tell us much about how to combat spiritual oppression. </a:t>
            </a:r>
            <a:br>
              <a:rPr lang="en-US" dirty="0" smtClean="0"/>
            </a:br>
            <a:endParaRPr lang="en-US" dirty="0" smtClean="0"/>
          </a:p>
          <a:p>
            <a:r>
              <a:rPr lang="en-US" dirty="0" smtClean="0"/>
              <a:t>Another center of spiritual warfare was </a:t>
            </a:r>
            <a:r>
              <a:rPr lang="en-US" dirty="0" err="1" smtClean="0"/>
              <a:t>Pergamos</a:t>
            </a:r>
            <a:r>
              <a:rPr lang="en-US" dirty="0" smtClean="0"/>
              <a:t> (where Satan’s throne , the temple and altar to Zeus) was.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Acts 19….</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Read Acts chapter 19 and list all the seven kinds of spiritual warfare taking place in Ephesus at this time…</a:t>
            </a:r>
          </a:p>
          <a:p>
            <a:r>
              <a:rPr lang="en-US" dirty="0" smtClean="0"/>
              <a:t>V. 1-7 _________________________________</a:t>
            </a:r>
          </a:p>
          <a:p>
            <a:r>
              <a:rPr lang="en-US" dirty="0" smtClean="0"/>
              <a:t>V.8-10 _________________________________</a:t>
            </a:r>
          </a:p>
          <a:p>
            <a:r>
              <a:rPr lang="en-US" dirty="0" smtClean="0"/>
              <a:t>V. 11 __________________________________</a:t>
            </a:r>
          </a:p>
          <a:p>
            <a:r>
              <a:rPr lang="en-US" dirty="0" smtClean="0"/>
              <a:t>V.13-17  ________________________________</a:t>
            </a:r>
          </a:p>
          <a:p>
            <a:r>
              <a:rPr lang="en-US" dirty="0" smtClean="0"/>
              <a:t>V.18-20 _________________________________</a:t>
            </a:r>
          </a:p>
          <a:p>
            <a:r>
              <a:rPr lang="en-US" dirty="0" smtClean="0"/>
              <a:t>V.  21-27 ________________________________</a:t>
            </a:r>
          </a:p>
          <a:p>
            <a:r>
              <a:rPr lang="en-US" dirty="0" smtClean="0"/>
              <a:t>V. 28-41 _________________________________</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Christ’s Conquest!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dirty="0" smtClean="0"/>
              <a:t>1. The powers of darkness are real (Ephesians 2:2,  6:12)</a:t>
            </a:r>
            <a:br>
              <a:rPr lang="en-US" dirty="0" smtClean="0"/>
            </a:br>
            <a:endParaRPr lang="en-US" dirty="0" smtClean="0"/>
          </a:p>
          <a:p>
            <a:r>
              <a:rPr lang="en-US" dirty="0" smtClean="0"/>
              <a:t>2. But Christ has conquered them (Ephesians 1:19-23, 4:8, Colossians. 2:15) and they must submit to His Name (Philippians 2:10,11)</a:t>
            </a:r>
            <a:br>
              <a:rPr lang="en-US" dirty="0" smtClean="0"/>
            </a:br>
            <a:endParaRPr lang="en-US" dirty="0" smtClean="0"/>
          </a:p>
          <a:p>
            <a:r>
              <a:rPr lang="en-US" dirty="0" smtClean="0"/>
              <a:t>3. Jesus Christ has ascended into Heaven (Ephesians 1:19-23,  4:8-10) and Christians have been seated with Him in the heavenly realms (Ephesians 2:6) so we also have spiritual authority (1 Corinthians 6:2,3).</a:t>
            </a: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1449</TotalTime>
  <Words>3896</Words>
  <Application>Microsoft Office PowerPoint</Application>
  <PresentationFormat>On-screen Show (4:3)</PresentationFormat>
  <Paragraphs>363</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Origin</vt:lpstr>
      <vt:lpstr>Spiritual Warfare</vt:lpstr>
      <vt:lpstr>END TIMES PRAYER MEETING</vt:lpstr>
      <vt:lpstr>Spiritual Oppression</vt:lpstr>
      <vt:lpstr>Symptoms</vt:lpstr>
      <vt:lpstr>Idols In The Temple</vt:lpstr>
      <vt:lpstr>Cannot Take Away Our Salvation</vt:lpstr>
      <vt:lpstr>Ephesus City of Spiritual Warfare</vt:lpstr>
      <vt:lpstr>Acts 19….</vt:lpstr>
      <vt:lpstr>Christ’s Conquest!</vt:lpstr>
      <vt:lpstr>Our Protection</vt:lpstr>
      <vt:lpstr>We CAN Deal With Demons!</vt:lpstr>
      <vt:lpstr>Steps To Victory!</vt:lpstr>
      <vt:lpstr>Destroy All Occult Objects!</vt:lpstr>
      <vt:lpstr>Binding &amp; Loosing</vt:lpstr>
      <vt:lpstr>In The Name of Jesus</vt:lpstr>
      <vt:lpstr>Slide 16</vt:lpstr>
      <vt:lpstr>Slide 17</vt:lpstr>
      <vt:lpstr>Slide 18</vt:lpstr>
      <vt:lpstr>Slide 19</vt:lpstr>
      <vt:lpstr>A Prayer – Part 1</vt:lpstr>
      <vt:lpstr>A Prayer – Part Two</vt:lpstr>
      <vt:lpstr>The Process</vt:lpstr>
      <vt:lpstr>Precautions!</vt:lpstr>
      <vt:lpstr>Malign Spiritual Influences</vt:lpstr>
      <vt:lpstr>Blessings &amp; Curses</vt:lpstr>
      <vt:lpstr>Slide 26</vt:lpstr>
      <vt:lpstr>The Power of Spiritual Words</vt:lpstr>
      <vt:lpstr>The Blessings of Abraham</vt:lpstr>
      <vt:lpstr>Curses In The Bible -1</vt:lpstr>
      <vt:lpstr>Curses In The Bible - 2</vt:lpstr>
      <vt:lpstr>Curses In The Bible - 3</vt:lpstr>
      <vt:lpstr>Removing A Curse</vt:lpstr>
      <vt:lpstr>Magic Spells &amp; Sorcery</vt:lpstr>
      <vt:lpstr>Power Encounters</vt:lpstr>
      <vt:lpstr>Spiritual Warfare and Sickness</vt:lpstr>
      <vt:lpstr>The Armor of God</vt:lpstr>
      <vt:lpstr>The Power Of The Anointing</vt:lpstr>
      <vt:lpstr>Dealing With Moods</vt:lpstr>
      <vt:lpstr>Warfare For The Sake of The Lost</vt:lpstr>
      <vt:lpstr>How To Pray For The Lost</vt:lpstr>
      <vt:lpstr>Breaking Personal Bondages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Warfare</dc:title>
  <dc:creator>Cybermissions</dc:creator>
  <cp:lastModifiedBy>John Edmiston</cp:lastModifiedBy>
  <cp:revision>10</cp:revision>
  <dcterms:created xsi:type="dcterms:W3CDTF">2012-03-02T19:17:44Z</dcterms:created>
  <dcterms:modified xsi:type="dcterms:W3CDTF">2012-03-06T22:48:42Z</dcterms:modified>
</cp:coreProperties>
</file>