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279" r:id="rId3"/>
    <p:sldId id="257" r:id="rId4"/>
    <p:sldId id="274" r:id="rId5"/>
    <p:sldId id="296" r:id="rId6"/>
    <p:sldId id="275" r:id="rId7"/>
    <p:sldId id="276" r:id="rId8"/>
    <p:sldId id="258" r:id="rId9"/>
    <p:sldId id="259" r:id="rId10"/>
    <p:sldId id="260" r:id="rId11"/>
    <p:sldId id="261" r:id="rId12"/>
    <p:sldId id="262" r:id="rId13"/>
    <p:sldId id="263" r:id="rId14"/>
    <p:sldId id="264" r:id="rId15"/>
    <p:sldId id="265" r:id="rId16"/>
    <p:sldId id="272" r:id="rId17"/>
    <p:sldId id="273" r:id="rId18"/>
    <p:sldId id="266" r:id="rId19"/>
    <p:sldId id="267" r:id="rId20"/>
    <p:sldId id="268" r:id="rId21"/>
    <p:sldId id="269" r:id="rId22"/>
    <p:sldId id="270" r:id="rId23"/>
    <p:sldId id="271" r:id="rId24"/>
    <p:sldId id="277"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fld id="{53029FD3-93CA-48FE-B8AA-26175D200797}" type="datetimeFigureOut">
              <a:rPr lang="en-US" smtClean="0"/>
              <a:t>2/5/2012</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0650BD50-9F78-4BBD-AEF3-72A24F0571E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1C3375F0-7223-4754-A619-7D2A4499BF36}" type="datetimeFigureOut">
              <a:rPr lang="en-US" smtClean="0"/>
              <a:pPr/>
              <a:t>2/5/2012</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D1F94BAB-D4A8-4E65-8C35-3BAA04657B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F94BAB-D4A8-4E65-8C35-3BAA04657B1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EEBADC1-164A-4819-9FD2-4A5B2E73A9CB}" type="datetimeFigureOut">
              <a:rPr lang="en-US" smtClean="0"/>
              <a:pPr/>
              <a:t>2/5/2012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3B5F142-3E6D-489A-B137-066B129038E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EBADC1-164A-4819-9FD2-4A5B2E73A9CB}" type="datetimeFigureOut">
              <a:rPr lang="en-US" smtClean="0"/>
              <a:pPr/>
              <a:t>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B5F142-3E6D-489A-B137-066B129038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EBADC1-164A-4819-9FD2-4A5B2E73A9CB}" type="datetimeFigureOut">
              <a:rPr lang="en-US" smtClean="0"/>
              <a:pPr/>
              <a:t>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B5F142-3E6D-489A-B137-066B129038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EBADC1-164A-4819-9FD2-4A5B2E73A9CB}" type="datetimeFigureOut">
              <a:rPr lang="en-US" smtClean="0"/>
              <a:pPr/>
              <a:t>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B5F142-3E6D-489A-B137-066B129038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EEBADC1-164A-4819-9FD2-4A5B2E73A9CB}" type="datetimeFigureOut">
              <a:rPr lang="en-US" smtClean="0"/>
              <a:pPr/>
              <a:t>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B5F142-3E6D-489A-B137-066B129038E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EEBADC1-164A-4819-9FD2-4A5B2E73A9CB}" type="datetimeFigureOut">
              <a:rPr lang="en-US" smtClean="0"/>
              <a:pPr/>
              <a:t>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B5F142-3E6D-489A-B137-066B129038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EEBADC1-164A-4819-9FD2-4A5B2E73A9CB}" type="datetimeFigureOut">
              <a:rPr lang="en-US" smtClean="0"/>
              <a:pPr/>
              <a:t>2/5/2012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3B5F142-3E6D-489A-B137-066B129038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EEBADC1-164A-4819-9FD2-4A5B2E73A9CB}" type="datetimeFigureOut">
              <a:rPr lang="en-US" smtClean="0"/>
              <a:pPr/>
              <a:t>2/5/2012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3B5F142-3E6D-489A-B137-066B129038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EEBADC1-164A-4819-9FD2-4A5B2E73A9CB}" type="datetimeFigureOut">
              <a:rPr lang="en-US" smtClean="0"/>
              <a:pPr/>
              <a:t>2/5/2012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3B5F142-3E6D-489A-B137-066B129038E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EEBADC1-164A-4819-9FD2-4A5B2E73A9CB}" type="datetimeFigureOut">
              <a:rPr lang="en-US" smtClean="0"/>
              <a:pPr/>
              <a:t>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B5F142-3E6D-489A-B137-066B129038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EEBADC1-164A-4819-9FD2-4A5B2E73A9CB}" type="datetimeFigureOut">
              <a:rPr lang="en-US" smtClean="0"/>
              <a:pPr/>
              <a:t>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B5F142-3E6D-489A-B137-066B129038E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EEBADC1-164A-4819-9FD2-4A5B2E73A9CB}" type="datetimeFigureOut">
              <a:rPr lang="en-US" smtClean="0"/>
              <a:pPr/>
              <a:t>2/5/2012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3B5F142-3E6D-489A-B137-066B129038E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igitaloportunities@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newtestamentprayer.org/2012/"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Prayers of the Bible </a:t>
            </a:r>
            <a:r>
              <a:rPr lang="en-US" dirty="0" smtClean="0"/>
              <a:t/>
            </a:r>
            <a:br>
              <a:rPr lang="en-US" dirty="0" smtClean="0"/>
            </a:br>
            <a:r>
              <a:rPr lang="en-US" sz="4000" dirty="0" smtClean="0"/>
              <a:t>Praying </a:t>
            </a:r>
            <a:r>
              <a:rPr lang="en-US" sz="4000" dirty="0"/>
              <a:t>the Scriptures and Promises. </a:t>
            </a:r>
          </a:p>
        </p:txBody>
      </p:sp>
      <p:sp>
        <p:nvSpPr>
          <p:cNvPr id="3" name="Subtitle 2"/>
          <p:cNvSpPr>
            <a:spLocks noGrp="1"/>
          </p:cNvSpPr>
          <p:nvPr>
            <p:ph type="subTitle" idx="1"/>
          </p:nvPr>
        </p:nvSpPr>
        <p:spPr>
          <a:xfrm>
            <a:off x="1524000" y="2590800"/>
            <a:ext cx="7406640" cy="2743200"/>
          </a:xfrm>
        </p:spPr>
        <p:txBody>
          <a:bodyPr>
            <a:normAutofit lnSpcReduction="10000"/>
          </a:bodyPr>
          <a:lstStyle/>
          <a:p>
            <a:pPr algn="ctr"/>
            <a:r>
              <a:rPr lang="en-US" dirty="0" smtClean="0"/>
              <a:t>Lecture 3 of “Praying to Get Results”</a:t>
            </a:r>
          </a:p>
          <a:p>
            <a:pPr algn="ctr"/>
            <a:r>
              <a:rPr lang="en-US" dirty="0" smtClean="0"/>
              <a:t>By John Edmiston</a:t>
            </a:r>
            <a:br>
              <a:rPr lang="en-US" dirty="0" smtClean="0"/>
            </a:br>
            <a:r>
              <a:rPr lang="en-US" dirty="0" smtClean="0"/>
              <a:t/>
            </a:r>
            <a:br>
              <a:rPr lang="en-US" dirty="0" smtClean="0"/>
            </a:br>
            <a:endParaRPr lang="en-US" dirty="0" smtClean="0"/>
          </a:p>
          <a:p>
            <a:pPr algn="ctr"/>
            <a:r>
              <a:rPr lang="en-US" sz="2100" dirty="0" smtClean="0">
                <a:hlinkClick r:id="rId3"/>
              </a:rPr>
              <a:t>digitaloportunities@gmail.com</a:t>
            </a:r>
            <a:r>
              <a:rPr lang="en-US" sz="2100" dirty="0" smtClean="0"/>
              <a:t/>
            </a:r>
            <a:br>
              <a:rPr lang="en-US" sz="2100" dirty="0" smtClean="0"/>
            </a:br>
            <a:r>
              <a:rPr lang="en-US" sz="2100" dirty="0" smtClean="0"/>
              <a:t/>
            </a:r>
            <a:br>
              <a:rPr lang="en-US" sz="2100" dirty="0" smtClean="0"/>
            </a:br>
            <a:r>
              <a:rPr lang="en-US" sz="2100" dirty="0" smtClean="0">
                <a:hlinkClick r:id="rId4"/>
              </a:rPr>
              <a:t>http://www.newtestamentprayer.org/2012</a:t>
            </a:r>
            <a:r>
              <a:rPr lang="en-US" dirty="0" smtClean="0">
                <a:hlinkClick r:id="rId4"/>
              </a:rPr>
              <a:t>/</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Weakness</a:t>
            </a:r>
            <a:endParaRPr lang="en-US" dirty="0"/>
          </a:p>
        </p:txBody>
      </p:sp>
      <p:sp>
        <p:nvSpPr>
          <p:cNvPr id="3" name="Content Placeholder 2"/>
          <p:cNvSpPr>
            <a:spLocks noGrp="1"/>
          </p:cNvSpPr>
          <p:nvPr>
            <p:ph idx="1"/>
          </p:nvPr>
        </p:nvSpPr>
        <p:spPr/>
        <p:txBody>
          <a:bodyPr>
            <a:normAutofit/>
          </a:bodyPr>
          <a:lstStyle/>
          <a:p>
            <a:r>
              <a:rPr lang="en-US" sz="2400" dirty="0" smtClean="0"/>
              <a:t>We are weak because of “the flesh”</a:t>
            </a:r>
          </a:p>
          <a:p>
            <a:r>
              <a:rPr lang="en-US" sz="2400" dirty="0" smtClean="0"/>
              <a:t>We are weak because we live in a fallen world</a:t>
            </a:r>
          </a:p>
          <a:p>
            <a:r>
              <a:rPr lang="en-US" sz="2400" dirty="0" smtClean="0"/>
              <a:t>Self-effort always fails because “self” cannot do it!</a:t>
            </a:r>
          </a:p>
          <a:p>
            <a:r>
              <a:rPr lang="en-US" sz="2400" dirty="0" smtClean="0"/>
              <a:t>Legalism always fails “for the Law made nothing perfect”</a:t>
            </a:r>
          </a:p>
          <a:p>
            <a:r>
              <a:rPr lang="en-US" sz="2400" dirty="0" smtClean="0"/>
              <a:t>Even Jesus did not succeed by self-effort, Jesus succeeded because He was full of the Holy Spirit and was the fullness of Deity in bodily form.</a:t>
            </a:r>
          </a:p>
          <a:p>
            <a:r>
              <a:rPr lang="en-US" sz="2400" dirty="0" smtClean="0"/>
              <a:t>Flesh + Law + Self-Effort = Total Defeat (Romans 7)</a:t>
            </a:r>
          </a:p>
          <a:p>
            <a:r>
              <a:rPr lang="en-US" sz="2400" dirty="0" smtClean="0"/>
              <a:t>We need powerful promises received freely by grace if we are to be able to partake in any amount of holiness at all!</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1575412" y="3567629"/>
            <a:ext cx="6990203" cy="2392496"/>
          </a:xfrm>
          <a:custGeom>
            <a:avLst/>
            <a:gdLst>
              <a:gd name="connsiteX0" fmla="*/ 0 w 6990203"/>
              <a:gd name="connsiteY0" fmla="*/ 2392496 h 2392496"/>
              <a:gd name="connsiteX1" fmla="*/ 605928 w 6990203"/>
              <a:gd name="connsiteY1" fmla="*/ 1191658 h 2392496"/>
              <a:gd name="connsiteX2" fmla="*/ 1894901 w 6990203"/>
              <a:gd name="connsiteY2" fmla="*/ 409460 h 2392496"/>
              <a:gd name="connsiteX3" fmla="*/ 4186410 w 6990203"/>
              <a:gd name="connsiteY3" fmla="*/ 89971 h 2392496"/>
              <a:gd name="connsiteX4" fmla="*/ 6588087 w 6990203"/>
              <a:gd name="connsiteY4" fmla="*/ 12853 h 2392496"/>
              <a:gd name="connsiteX5" fmla="*/ 6599104 w 6990203"/>
              <a:gd name="connsiteY5" fmla="*/ 12853 h 2392496"/>
              <a:gd name="connsiteX6" fmla="*/ 6588087 w 6990203"/>
              <a:gd name="connsiteY6" fmla="*/ 12853 h 2392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90203" h="2392496">
                <a:moveTo>
                  <a:pt x="0" y="2392496"/>
                </a:moveTo>
                <a:cubicBezTo>
                  <a:pt x="145055" y="1957330"/>
                  <a:pt x="290111" y="1522164"/>
                  <a:pt x="605928" y="1191658"/>
                </a:cubicBezTo>
                <a:cubicBezTo>
                  <a:pt x="921745" y="861152"/>
                  <a:pt x="1298154" y="593075"/>
                  <a:pt x="1894901" y="409460"/>
                </a:cubicBezTo>
                <a:cubicBezTo>
                  <a:pt x="2491648" y="225845"/>
                  <a:pt x="3404212" y="156072"/>
                  <a:pt x="4186410" y="89971"/>
                </a:cubicBezTo>
                <a:cubicBezTo>
                  <a:pt x="4968608" y="23870"/>
                  <a:pt x="6185971" y="25706"/>
                  <a:pt x="6588087" y="12853"/>
                </a:cubicBezTo>
                <a:cubicBezTo>
                  <a:pt x="6990203" y="0"/>
                  <a:pt x="6599104" y="12853"/>
                  <a:pt x="6599104" y="12853"/>
                </a:cubicBezTo>
                <a:lnTo>
                  <a:pt x="6588087" y="12853"/>
                </a:lnTo>
              </a:path>
            </a:pathLst>
          </a:custGeom>
          <a:ln w="31750">
            <a:solidFill>
              <a:srgbClr val="7030A0"/>
            </a:solidFill>
          </a:ln>
          <a:effectLst>
            <a:outerShdw blurRad="50800" dist="38100" dir="5400000" algn="t" rotWithShape="0">
              <a:schemeClr val="accent6">
                <a:lumMod val="50000"/>
                <a:alpha val="40000"/>
              </a:scheme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 name="Straight Connector 5"/>
          <p:cNvCxnSpPr/>
          <p:nvPr/>
        </p:nvCxnSpPr>
        <p:spPr>
          <a:xfrm>
            <a:off x="1143000" y="457200"/>
            <a:ext cx="0" cy="5943600"/>
          </a:xfrm>
          <a:prstGeom prst="line">
            <a:avLst/>
          </a:prstGeom>
          <a:ln w="31750">
            <a:headEnd type="stealth" w="lg" len="lg"/>
            <a:tailEnd type="none"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0" y="6400800"/>
            <a:ext cx="7772400" cy="0"/>
          </a:xfrm>
          <a:prstGeom prst="line">
            <a:avLst/>
          </a:prstGeom>
          <a:ln w="31750">
            <a:tailEnd type="stealth" w="lg" len="lg"/>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1143000"/>
            <a:ext cx="7239000" cy="0"/>
          </a:xfrm>
          <a:prstGeom prst="line">
            <a:avLst/>
          </a:prstGeom>
          <a:ln w="38100">
            <a:solidFill>
              <a:schemeClr val="accent3"/>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743200" y="1295400"/>
            <a:ext cx="5334000" cy="381000"/>
          </a:xfrm>
          <a:prstGeom prst="rect">
            <a:avLst/>
          </a:prstGeom>
          <a:noFill/>
        </p:spPr>
        <p:txBody>
          <a:bodyPr wrap="square" rtlCol="0">
            <a:spAutoFit/>
          </a:bodyPr>
          <a:lstStyle/>
          <a:p>
            <a:r>
              <a:rPr lang="en-US" dirty="0" smtClean="0"/>
              <a:t>God’s Legal Standard</a:t>
            </a:r>
            <a:endParaRPr lang="en-US" dirty="0"/>
          </a:p>
        </p:txBody>
      </p:sp>
      <p:sp>
        <p:nvSpPr>
          <p:cNvPr id="12" name="TextBox 11"/>
          <p:cNvSpPr txBox="1"/>
          <p:nvPr/>
        </p:nvSpPr>
        <p:spPr>
          <a:xfrm>
            <a:off x="3886200" y="3886200"/>
            <a:ext cx="5105400" cy="369332"/>
          </a:xfrm>
          <a:prstGeom prst="rect">
            <a:avLst/>
          </a:prstGeom>
          <a:noFill/>
        </p:spPr>
        <p:txBody>
          <a:bodyPr wrap="square" rtlCol="0">
            <a:spAutoFit/>
          </a:bodyPr>
          <a:lstStyle/>
          <a:p>
            <a:r>
              <a:rPr lang="en-US" dirty="0" smtClean="0"/>
              <a:t>The Best We Can Do By Our Own Self Effort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1178805" y="330506"/>
            <a:ext cx="6885542" cy="5949108"/>
          </a:xfrm>
          <a:custGeom>
            <a:avLst/>
            <a:gdLst>
              <a:gd name="connsiteX0" fmla="*/ 0 w 6885542"/>
              <a:gd name="connsiteY0" fmla="*/ 5949108 h 5949108"/>
              <a:gd name="connsiteX1" fmla="*/ 473725 w 6885542"/>
              <a:gd name="connsiteY1" fmla="*/ 4957590 h 5949108"/>
              <a:gd name="connsiteX2" fmla="*/ 1266940 w 6885542"/>
              <a:gd name="connsiteY2" fmla="*/ 4748270 h 5949108"/>
              <a:gd name="connsiteX3" fmla="*/ 1927952 w 6885542"/>
              <a:gd name="connsiteY3" fmla="*/ 3789802 h 5949108"/>
              <a:gd name="connsiteX4" fmla="*/ 2544896 w 6885542"/>
              <a:gd name="connsiteY4" fmla="*/ 3635566 h 5949108"/>
              <a:gd name="connsiteX5" fmla="*/ 3216925 w 6885542"/>
              <a:gd name="connsiteY5" fmla="*/ 2677099 h 5949108"/>
              <a:gd name="connsiteX6" fmla="*/ 4208443 w 6885542"/>
              <a:gd name="connsiteY6" fmla="*/ 2434728 h 5949108"/>
              <a:gd name="connsiteX7" fmla="*/ 4913523 w 6885542"/>
              <a:gd name="connsiteY7" fmla="*/ 1277957 h 5949108"/>
              <a:gd name="connsiteX8" fmla="*/ 5574535 w 6885542"/>
              <a:gd name="connsiteY8" fmla="*/ 1002535 h 5949108"/>
              <a:gd name="connsiteX9" fmla="*/ 5574535 w 6885542"/>
              <a:gd name="connsiteY9" fmla="*/ 1002535 h 5949108"/>
              <a:gd name="connsiteX10" fmla="*/ 5971142 w 6885542"/>
              <a:gd name="connsiteY10" fmla="*/ 396607 h 5949108"/>
              <a:gd name="connsiteX11" fmla="*/ 6290631 w 6885542"/>
              <a:gd name="connsiteY11" fmla="*/ 209321 h 5949108"/>
              <a:gd name="connsiteX12" fmla="*/ 6885542 w 6885542"/>
              <a:gd name="connsiteY12" fmla="*/ 0 h 5949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5542" h="5949108">
                <a:moveTo>
                  <a:pt x="0" y="5949108"/>
                </a:moveTo>
                <a:cubicBezTo>
                  <a:pt x="131284" y="5553419"/>
                  <a:pt x="262568" y="5157730"/>
                  <a:pt x="473725" y="4957590"/>
                </a:cubicBezTo>
                <a:cubicBezTo>
                  <a:pt x="684882" y="4757450"/>
                  <a:pt x="1024569" y="4942901"/>
                  <a:pt x="1266940" y="4748270"/>
                </a:cubicBezTo>
                <a:cubicBezTo>
                  <a:pt x="1509311" y="4553639"/>
                  <a:pt x="1714959" y="3975253"/>
                  <a:pt x="1927952" y="3789802"/>
                </a:cubicBezTo>
                <a:cubicBezTo>
                  <a:pt x="2140945" y="3604351"/>
                  <a:pt x="2330067" y="3821017"/>
                  <a:pt x="2544896" y="3635566"/>
                </a:cubicBezTo>
                <a:cubicBezTo>
                  <a:pt x="2759725" y="3450116"/>
                  <a:pt x="2939667" y="2877239"/>
                  <a:pt x="3216925" y="2677099"/>
                </a:cubicBezTo>
                <a:cubicBezTo>
                  <a:pt x="3494183" y="2476959"/>
                  <a:pt x="3925677" y="2667918"/>
                  <a:pt x="4208443" y="2434728"/>
                </a:cubicBezTo>
                <a:cubicBezTo>
                  <a:pt x="4491209" y="2201538"/>
                  <a:pt x="4685841" y="1516656"/>
                  <a:pt x="4913523" y="1277957"/>
                </a:cubicBezTo>
                <a:cubicBezTo>
                  <a:pt x="5141205" y="1039258"/>
                  <a:pt x="5574535" y="1002535"/>
                  <a:pt x="5574535" y="1002535"/>
                </a:cubicBezTo>
                <a:lnTo>
                  <a:pt x="5574535" y="1002535"/>
                </a:lnTo>
                <a:cubicBezTo>
                  <a:pt x="5640636" y="901547"/>
                  <a:pt x="5851793" y="528809"/>
                  <a:pt x="5971142" y="396607"/>
                </a:cubicBezTo>
                <a:cubicBezTo>
                  <a:pt x="6090491" y="264405"/>
                  <a:pt x="6138231" y="275422"/>
                  <a:pt x="6290631" y="209321"/>
                </a:cubicBezTo>
                <a:cubicBezTo>
                  <a:pt x="6443031" y="143220"/>
                  <a:pt x="6664286" y="71610"/>
                  <a:pt x="6885542" y="0"/>
                </a:cubicBezTo>
              </a:path>
            </a:pathLst>
          </a:custGeom>
          <a:ln w="25400">
            <a:solidFill>
              <a:schemeClr val="accent3"/>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 name="Straight Connector 3"/>
          <p:cNvCxnSpPr/>
          <p:nvPr/>
        </p:nvCxnSpPr>
        <p:spPr>
          <a:xfrm>
            <a:off x="1066800" y="228600"/>
            <a:ext cx="0" cy="6324600"/>
          </a:xfrm>
          <a:prstGeom prst="line">
            <a:avLst/>
          </a:prstGeom>
          <a:ln w="31750">
            <a:headEnd type="stealth" w="lg" len="lg"/>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66800" y="6553200"/>
            <a:ext cx="7848600" cy="0"/>
          </a:xfrm>
          <a:prstGeom prst="line">
            <a:avLst/>
          </a:prstGeom>
          <a:ln w="31750">
            <a:tailEnd type="stealth" w="lg" len="lg"/>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648200" y="3352800"/>
            <a:ext cx="3962400" cy="523220"/>
          </a:xfrm>
          <a:prstGeom prst="rect">
            <a:avLst/>
          </a:prstGeom>
          <a:noFill/>
        </p:spPr>
        <p:txBody>
          <a:bodyPr wrap="square" rtlCol="0">
            <a:spAutoFit/>
          </a:bodyPr>
          <a:lstStyle/>
          <a:p>
            <a:r>
              <a:rPr lang="en-US" sz="2800" dirty="0" smtClean="0"/>
              <a:t>Growth In Grace</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Grace Through Faith</a:t>
            </a:r>
            <a:endParaRPr lang="en-US" dirty="0"/>
          </a:p>
        </p:txBody>
      </p:sp>
      <p:sp>
        <p:nvSpPr>
          <p:cNvPr id="3" name="Content Placeholder 2"/>
          <p:cNvSpPr>
            <a:spLocks noGrp="1"/>
          </p:cNvSpPr>
          <p:nvPr>
            <p:ph idx="1"/>
          </p:nvPr>
        </p:nvSpPr>
        <p:spPr/>
        <p:txBody>
          <a:bodyPr>
            <a:normAutofit/>
          </a:bodyPr>
          <a:lstStyle/>
          <a:p>
            <a:pPr marL="539496" indent="-457200">
              <a:buFont typeface="+mj-lt"/>
              <a:buAutoNum type="arabicPeriod"/>
            </a:pPr>
            <a:r>
              <a:rPr lang="en-US" sz="2400" dirty="0" smtClean="0"/>
              <a:t>Believe a Promise</a:t>
            </a:r>
          </a:p>
          <a:p>
            <a:pPr marL="539496" indent="-457200">
              <a:buFont typeface="+mj-lt"/>
              <a:buAutoNum type="arabicPeriod"/>
            </a:pPr>
            <a:r>
              <a:rPr lang="en-US" sz="2400" dirty="0" smtClean="0"/>
              <a:t>Receive That Promise by Faith (Activation)</a:t>
            </a:r>
          </a:p>
          <a:p>
            <a:pPr marL="539496" indent="-457200">
              <a:buFont typeface="+mj-lt"/>
              <a:buAutoNum type="arabicPeriod"/>
            </a:pPr>
            <a:r>
              <a:rPr lang="en-US" sz="2400" dirty="0" smtClean="0"/>
              <a:t>Experience That Promise</a:t>
            </a:r>
          </a:p>
          <a:p>
            <a:pPr marL="539496" indent="-457200">
              <a:buFont typeface="+mj-lt"/>
              <a:buAutoNum type="arabicPeriod"/>
            </a:pPr>
            <a:r>
              <a:rPr lang="en-US" sz="2400" dirty="0" smtClean="0"/>
              <a:t>Get Led to Another Promise</a:t>
            </a:r>
          </a:p>
          <a:p>
            <a:pPr marL="539496" indent="-457200">
              <a:buFont typeface="+mj-lt"/>
              <a:buAutoNum type="arabicPeriod"/>
            </a:pPr>
            <a:r>
              <a:rPr lang="en-US" sz="2400" dirty="0" smtClean="0"/>
              <a:t>Believe That Promise</a:t>
            </a:r>
          </a:p>
          <a:p>
            <a:pPr marL="539496" indent="-457200">
              <a:buFont typeface="+mj-lt"/>
              <a:buAutoNum type="arabicPeriod"/>
            </a:pPr>
            <a:r>
              <a:rPr lang="en-US" sz="2400" dirty="0" smtClean="0"/>
              <a:t>Receive That Promise by Faith (Activation)</a:t>
            </a:r>
          </a:p>
          <a:p>
            <a:pPr marL="539496" indent="-457200">
              <a:buFont typeface="+mj-lt"/>
              <a:buAutoNum type="arabicPeriod"/>
            </a:pPr>
            <a:r>
              <a:rPr lang="en-US" sz="2400" dirty="0" smtClean="0"/>
              <a:t>Experience That Promise…</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a:t>
            </a:r>
            <a:endParaRPr lang="en-US" dirty="0"/>
          </a:p>
        </p:txBody>
      </p:sp>
      <p:sp>
        <p:nvSpPr>
          <p:cNvPr id="3" name="Content Placeholder 2"/>
          <p:cNvSpPr>
            <a:spLocks noGrp="1"/>
          </p:cNvSpPr>
          <p:nvPr>
            <p:ph idx="1"/>
          </p:nvPr>
        </p:nvSpPr>
        <p:spPr>
          <a:xfrm>
            <a:off x="1066800" y="1447800"/>
            <a:ext cx="7866888" cy="4800600"/>
          </a:xfrm>
        </p:spPr>
        <p:txBody>
          <a:bodyPr>
            <a:normAutofit/>
          </a:bodyPr>
          <a:lstStyle/>
          <a:p>
            <a:pPr marL="539496" indent="-457200">
              <a:buFont typeface="+mj-lt"/>
              <a:buAutoNum type="arabicPeriod"/>
            </a:pPr>
            <a:r>
              <a:rPr lang="en-US" sz="2400" dirty="0" smtClean="0"/>
              <a:t>Was Given a Promise Of A Son </a:t>
            </a:r>
          </a:p>
          <a:p>
            <a:pPr marL="539496" indent="-457200">
              <a:buFont typeface="+mj-lt"/>
              <a:buAutoNum type="arabicPeriod"/>
            </a:pPr>
            <a:r>
              <a:rPr lang="en-US" sz="2400" dirty="0" smtClean="0"/>
              <a:t>Believed The Promise</a:t>
            </a:r>
          </a:p>
          <a:p>
            <a:pPr marL="539496" indent="-457200">
              <a:buFont typeface="+mj-lt"/>
              <a:buAutoNum type="arabicPeriod"/>
            </a:pPr>
            <a:r>
              <a:rPr lang="en-US" sz="2400" dirty="0" smtClean="0"/>
              <a:t>Activated The Promise By Acting In Faith</a:t>
            </a:r>
          </a:p>
          <a:p>
            <a:pPr marL="539496" indent="-457200">
              <a:buFont typeface="+mj-lt"/>
              <a:buAutoNum type="arabicPeriod"/>
            </a:pPr>
            <a:r>
              <a:rPr lang="en-US" sz="2400" dirty="0" smtClean="0"/>
              <a:t>Received and Experienced the Promise (Isaac was born)</a:t>
            </a:r>
          </a:p>
          <a:p>
            <a:pPr marL="539496" indent="-457200">
              <a:buFont typeface="+mj-lt"/>
              <a:buAutoNum type="arabicPeriod"/>
            </a:pPr>
            <a:r>
              <a:rPr lang="en-US" sz="2400" dirty="0" smtClean="0"/>
              <a:t>Was called to Mt. </a:t>
            </a:r>
            <a:r>
              <a:rPr lang="en-US" sz="2400" dirty="0" err="1" smtClean="0"/>
              <a:t>Moriah</a:t>
            </a:r>
            <a:endParaRPr lang="en-US" sz="2400" dirty="0" smtClean="0"/>
          </a:p>
          <a:p>
            <a:pPr marL="539496" indent="-457200">
              <a:buFont typeface="+mj-lt"/>
              <a:buAutoNum type="arabicPeriod"/>
            </a:pPr>
            <a:r>
              <a:rPr lang="en-US" sz="2400" dirty="0" smtClean="0"/>
              <a:t>Offered Isaac as a “sacrifice” (stopped at the last minute)</a:t>
            </a:r>
          </a:p>
          <a:p>
            <a:pPr marL="539496" indent="-457200">
              <a:buFont typeface="+mj-lt"/>
              <a:buAutoNum type="arabicPeriod"/>
            </a:pPr>
            <a:r>
              <a:rPr lang="en-US" sz="2400" dirty="0" smtClean="0"/>
              <a:t>Received and experienced the Promise of complete dominion over his enemies.</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Faith Actions…</a:t>
            </a:r>
            <a:endParaRPr lang="en-US" dirty="0"/>
          </a:p>
        </p:txBody>
      </p:sp>
      <p:sp>
        <p:nvSpPr>
          <p:cNvPr id="3" name="Content Placeholder 2"/>
          <p:cNvSpPr>
            <a:spLocks noGrp="1"/>
          </p:cNvSpPr>
          <p:nvPr>
            <p:ph idx="1"/>
          </p:nvPr>
        </p:nvSpPr>
        <p:spPr>
          <a:xfrm>
            <a:off x="1219200" y="1447800"/>
            <a:ext cx="7714488" cy="4800600"/>
          </a:xfrm>
        </p:spPr>
        <p:txBody>
          <a:bodyPr>
            <a:normAutofit/>
          </a:bodyPr>
          <a:lstStyle/>
          <a:p>
            <a:r>
              <a:rPr lang="en-US" sz="2400" dirty="0" smtClean="0"/>
              <a:t>Hebrews 11 :  Faith actions activate divine promises…</a:t>
            </a:r>
          </a:p>
          <a:p>
            <a:r>
              <a:rPr lang="en-US" sz="2400" dirty="0" smtClean="0"/>
              <a:t>Noah Building an Ark</a:t>
            </a:r>
          </a:p>
          <a:p>
            <a:r>
              <a:rPr lang="en-US" sz="2400" dirty="0" smtClean="0"/>
              <a:t>Abraham Going out of Ur</a:t>
            </a:r>
          </a:p>
          <a:p>
            <a:r>
              <a:rPr lang="en-US" sz="2400" dirty="0" smtClean="0"/>
              <a:t>Abraham offering up Isaac as one from the dead</a:t>
            </a:r>
          </a:p>
          <a:p>
            <a:r>
              <a:rPr lang="en-US" sz="2400" dirty="0" smtClean="0"/>
              <a:t>The Patriarchs Dwelling In Tents in Canaan</a:t>
            </a:r>
          </a:p>
          <a:p>
            <a:r>
              <a:rPr lang="en-US" sz="2400" dirty="0" smtClean="0"/>
              <a:t>Moses’ Mother Hiding Her Son</a:t>
            </a:r>
          </a:p>
          <a:p>
            <a:r>
              <a:rPr lang="en-US" sz="2400" dirty="0" smtClean="0"/>
              <a:t>Moses Leaving Egypt</a:t>
            </a:r>
          </a:p>
          <a:p>
            <a:r>
              <a:rPr lang="en-US" sz="2400" dirty="0" smtClean="0"/>
              <a:t>Joshua Marching Around Jericho</a:t>
            </a:r>
            <a:br>
              <a:rPr lang="en-US" sz="2400" dirty="0" smtClean="0"/>
            </a:br>
            <a:r>
              <a:rPr lang="en-US" sz="2400" dirty="0" smtClean="0"/>
              <a:t/>
            </a:r>
            <a:br>
              <a:rPr lang="en-US" sz="2400" dirty="0" smtClean="0"/>
            </a:br>
            <a:r>
              <a:rPr lang="en-US" sz="2400" i="1" dirty="0" smtClean="0"/>
              <a:t>Faith actions are more than just normal “obedience to rules” they involve “seeing Him who is unseen” and believing Him!</a:t>
            </a:r>
          </a:p>
          <a:p>
            <a:pPr>
              <a:buNone/>
            </a:pPr>
            <a:endParaRPr lang="en-US" sz="2400" i="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868362"/>
          </a:xfrm>
        </p:spPr>
        <p:txBody>
          <a:bodyPr/>
          <a:lstStyle/>
          <a:p>
            <a:r>
              <a:rPr lang="en-US" dirty="0" smtClean="0"/>
              <a:t>Elisha and The King</a:t>
            </a:r>
            <a:endParaRPr lang="en-US" dirty="0"/>
          </a:p>
        </p:txBody>
      </p:sp>
      <p:sp>
        <p:nvSpPr>
          <p:cNvPr id="3" name="Content Placeholder 2"/>
          <p:cNvSpPr>
            <a:spLocks noGrp="1"/>
          </p:cNvSpPr>
          <p:nvPr>
            <p:ph idx="1"/>
          </p:nvPr>
        </p:nvSpPr>
        <p:spPr>
          <a:xfrm>
            <a:off x="1143000" y="914400"/>
            <a:ext cx="7790688" cy="5638800"/>
          </a:xfrm>
        </p:spPr>
        <p:txBody>
          <a:bodyPr>
            <a:normAutofit/>
          </a:bodyPr>
          <a:lstStyle/>
          <a:p>
            <a:r>
              <a:rPr lang="en-US" sz="2000" b="1" dirty="0" smtClean="0"/>
              <a:t>2 Kings 13:14-20 (HCSB)</a:t>
            </a:r>
          </a:p>
          <a:p>
            <a:r>
              <a:rPr lang="en-US" sz="2000" i="1" dirty="0" smtClean="0"/>
              <a:t>14 When Elisha became sick with the illness that he died from, </a:t>
            </a:r>
            <a:r>
              <a:rPr lang="en-US" sz="2000" i="1" dirty="0" err="1" smtClean="0"/>
              <a:t>Jehoash</a:t>
            </a:r>
            <a:r>
              <a:rPr lang="en-US" sz="2000" i="1" dirty="0" smtClean="0"/>
              <a:t> king of Israel went down and wept over him and said, “My father, my father, the chariots and horsemen of Israel! ” 15 Elisha responded, “Take a bow and arrows.” So he got a bow and arrows. 16 Then Elisha said to the king of Israel, “Put your hand on the bow.” So the king put his hand on it, and Elisha put his hands on the king’s hands. 17 Elisha said, “Open the east window.” So he opened it. Elisha said, “Shoot! ” So he shot. Then Elisha said, “The LORD’s arrow of victory, yes, the arrow of victory over Aram. You are to strike down the </a:t>
            </a:r>
            <a:r>
              <a:rPr lang="en-US" sz="2000" i="1" dirty="0" err="1" smtClean="0"/>
              <a:t>Arameans</a:t>
            </a:r>
            <a:r>
              <a:rPr lang="en-US" sz="2000" i="1" dirty="0" smtClean="0"/>
              <a:t> in </a:t>
            </a:r>
            <a:r>
              <a:rPr lang="en-US" sz="2000" i="1" dirty="0" err="1" smtClean="0"/>
              <a:t>Aphek</a:t>
            </a:r>
            <a:r>
              <a:rPr lang="en-US" sz="2000" i="1" dirty="0" smtClean="0"/>
              <a:t> until you have put an end to them.” 18 Then Elisha said, “Take the arrows! ” So he took them. </a:t>
            </a:r>
            <a:r>
              <a:rPr lang="en-US" sz="2000" b="1" i="1" dirty="0" smtClean="0"/>
              <a:t>Then Elisha said to the king of Israel, “Strike the ground! ” So he struck the ground three times and stopped. 19 The man of God was angry with him and said, “You should have struck the ground five or six times. Then you would have struck down Aram until you had put an end to them, but now you will only strike down Aram three times.” </a:t>
            </a:r>
            <a:r>
              <a:rPr lang="en-US" sz="2000" i="1" dirty="0" smtClean="0"/>
              <a:t>20 Then Elisha died and was buried. </a:t>
            </a:r>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944562"/>
          </a:xfrm>
        </p:spPr>
        <p:txBody>
          <a:bodyPr/>
          <a:lstStyle/>
          <a:p>
            <a:r>
              <a:rPr lang="en-US" dirty="0" smtClean="0"/>
              <a:t>Attitudes That Activate</a:t>
            </a:r>
            <a:endParaRPr lang="en-US" dirty="0"/>
          </a:p>
        </p:txBody>
      </p:sp>
      <p:sp>
        <p:nvSpPr>
          <p:cNvPr id="3" name="Content Placeholder 2"/>
          <p:cNvSpPr>
            <a:spLocks noGrp="1"/>
          </p:cNvSpPr>
          <p:nvPr>
            <p:ph idx="1"/>
          </p:nvPr>
        </p:nvSpPr>
        <p:spPr>
          <a:xfrm>
            <a:off x="1143000" y="1143000"/>
            <a:ext cx="7790688" cy="5715000"/>
          </a:xfrm>
        </p:spPr>
        <p:txBody>
          <a:bodyPr>
            <a:normAutofit fontScale="70000" lnSpcReduction="20000"/>
          </a:bodyPr>
          <a:lstStyle/>
          <a:p>
            <a:r>
              <a:rPr lang="en-US" b="1" dirty="0" smtClean="0"/>
              <a:t>Luke 6:27-38 (HCSB)</a:t>
            </a:r>
          </a:p>
          <a:p>
            <a:r>
              <a:rPr lang="en-US" sz="3400" i="1" dirty="0" smtClean="0"/>
              <a:t>27 “But I say to you who listen: Love your enemies, do what is good to those who hate you, 28 bless those who curse you, pray for those who mistreat you. 29 If anyone hits you on the cheek, offer the other also. And if anyone takes away your coat, don’t hold back your shirt either. 30 Give to everyone who asks you, and from one who takes your things, don’t ask for them back. 31 Just as you want others to do for you, do the same for them. …..35 But love your enemies, do what is good, and lend, expecting nothing in return. </a:t>
            </a:r>
            <a:r>
              <a:rPr lang="en-US" sz="3400" b="1" i="1" dirty="0" smtClean="0"/>
              <a:t>Then your reward will be great</a:t>
            </a:r>
            <a:r>
              <a:rPr lang="en-US" sz="3400" i="1" dirty="0" smtClean="0"/>
              <a:t>, and you will be sons of the Most High. For He is gracious to the ungrateful and evil. 36 Be merciful, just as your Father also is merciful. 37 “Do not judge, and you will not be judged. Do not condemn, and you will not be condemned. Forgive, and you will be forgiven. 38 Give, and it will be given to you; a good measure — pressed down, shaken together, and running over — will be poured into your lap. </a:t>
            </a:r>
            <a:r>
              <a:rPr lang="en-US" sz="3400" b="1" i="1" dirty="0" smtClean="0"/>
              <a:t>For with the measure you use, it will be measured back to you.”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498080" cy="762000"/>
          </a:xfrm>
        </p:spPr>
        <p:txBody>
          <a:bodyPr/>
          <a:lstStyle/>
          <a:p>
            <a:r>
              <a:rPr lang="en-US" dirty="0" smtClean="0"/>
              <a:t>Receiving Joy….</a:t>
            </a:r>
            <a:endParaRPr lang="en-US" dirty="0"/>
          </a:p>
        </p:txBody>
      </p:sp>
      <p:sp>
        <p:nvSpPr>
          <p:cNvPr id="3" name="Content Placeholder 2"/>
          <p:cNvSpPr>
            <a:spLocks noGrp="1"/>
          </p:cNvSpPr>
          <p:nvPr>
            <p:ph idx="1"/>
          </p:nvPr>
        </p:nvSpPr>
        <p:spPr>
          <a:xfrm>
            <a:off x="1143000" y="1143000"/>
            <a:ext cx="7802880" cy="5257800"/>
          </a:xfrm>
        </p:spPr>
        <p:txBody>
          <a:bodyPr>
            <a:normAutofit fontScale="92500" lnSpcReduction="20000"/>
          </a:bodyPr>
          <a:lstStyle/>
          <a:p>
            <a:pPr>
              <a:buNone/>
            </a:pPr>
            <a:r>
              <a:rPr lang="en-US" sz="2400" b="1" dirty="0" smtClean="0">
                <a:solidFill>
                  <a:schemeClr val="accent1"/>
                </a:solidFill>
              </a:rPr>
              <a:t>SCRIPTURAL PROMISE:</a:t>
            </a:r>
            <a:r>
              <a:rPr lang="en-US" sz="2400" dirty="0" smtClean="0"/>
              <a:t/>
            </a:r>
            <a:br>
              <a:rPr lang="en-US" sz="2400" dirty="0" smtClean="0"/>
            </a:br>
            <a:r>
              <a:rPr lang="en-US" sz="2400" dirty="0" smtClean="0"/>
              <a:t>God promises us joy as a fruit of the Spirit and tells us to “rejoice in the Lord always” </a:t>
            </a:r>
            <a:br>
              <a:rPr lang="en-US" sz="2400" dirty="0" smtClean="0"/>
            </a:br>
            <a:endParaRPr lang="en-US" sz="2400" dirty="0" smtClean="0"/>
          </a:p>
          <a:p>
            <a:pPr>
              <a:buNone/>
            </a:pPr>
            <a:r>
              <a:rPr lang="en-US" sz="2400" b="1" dirty="0" smtClean="0">
                <a:solidFill>
                  <a:schemeClr val="accent1"/>
                </a:solidFill>
              </a:rPr>
              <a:t>BELIEVING PRAYER</a:t>
            </a:r>
          </a:p>
          <a:p>
            <a:r>
              <a:rPr lang="en-US" sz="2400" dirty="0" smtClean="0"/>
              <a:t>Pray for the joy of the Lord:  “Father in Heaven please send me your heavenly joy FREELY in Jesus’ Name,  Amen.”</a:t>
            </a:r>
          </a:p>
          <a:p>
            <a:r>
              <a:rPr lang="en-US" sz="2400" dirty="0" smtClean="0"/>
              <a:t>Believe that you are now freely and abundantly receiving and will experience the joy of the Lord, by grace, through faith as a direct download from Heaven. Open up your heart to joy! </a:t>
            </a:r>
            <a:br>
              <a:rPr lang="en-US" sz="2400" dirty="0" smtClean="0"/>
            </a:br>
            <a:endParaRPr lang="en-US" sz="2400" dirty="0" smtClean="0"/>
          </a:p>
          <a:p>
            <a:pPr>
              <a:buNone/>
            </a:pPr>
            <a:r>
              <a:rPr lang="en-US" sz="2400" b="1" dirty="0" smtClean="0">
                <a:solidFill>
                  <a:schemeClr val="accent1"/>
                </a:solidFill>
              </a:rPr>
              <a:t>FAITH</a:t>
            </a:r>
            <a:r>
              <a:rPr lang="en-US" sz="2400" dirty="0" smtClean="0">
                <a:solidFill>
                  <a:schemeClr val="accent1"/>
                </a:solidFill>
              </a:rPr>
              <a:t> </a:t>
            </a:r>
            <a:r>
              <a:rPr lang="en-US" sz="2400" b="1" dirty="0" smtClean="0">
                <a:solidFill>
                  <a:schemeClr val="accent1"/>
                </a:solidFill>
              </a:rPr>
              <a:t>ACTIVATION</a:t>
            </a:r>
          </a:p>
          <a:p>
            <a:r>
              <a:rPr lang="en-US" sz="2400" dirty="0" smtClean="0"/>
              <a:t>Say something joyful e.g. “ I rejoice in God my Savior..”</a:t>
            </a:r>
          </a:p>
          <a:p>
            <a:r>
              <a:rPr lang="en-US" sz="2400" dirty="0" smtClean="0"/>
              <a:t>Do a simple joyful action:  smile, twitch your nose, sing a song, etc..</a:t>
            </a:r>
          </a:p>
          <a:p>
            <a:r>
              <a:rPr lang="en-US" sz="2400" dirty="0" smtClean="0"/>
              <a:t>State:  “The joy of the Lord is my strength, I am joyful in the Lord and I am strong in the Lord!”</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Received The Joy…</a:t>
            </a:r>
            <a:endParaRPr lang="en-US" dirty="0"/>
          </a:p>
        </p:txBody>
      </p:sp>
      <p:sp>
        <p:nvSpPr>
          <p:cNvPr id="3" name="Content Placeholder 2"/>
          <p:cNvSpPr>
            <a:spLocks noGrp="1"/>
          </p:cNvSpPr>
          <p:nvPr>
            <p:ph idx="1"/>
          </p:nvPr>
        </p:nvSpPr>
        <p:spPr/>
        <p:txBody>
          <a:bodyPr>
            <a:normAutofit/>
          </a:bodyPr>
          <a:lstStyle/>
          <a:p>
            <a:r>
              <a:rPr lang="en-US" sz="2400" dirty="0" smtClean="0"/>
              <a:t>You did not pay anything for it</a:t>
            </a:r>
          </a:p>
          <a:p>
            <a:r>
              <a:rPr lang="en-US" sz="2400" dirty="0" smtClean="0"/>
              <a:t>You did not earn it by good works</a:t>
            </a:r>
          </a:p>
          <a:p>
            <a:r>
              <a:rPr lang="en-US" sz="2400" dirty="0" smtClean="0"/>
              <a:t>It was not the result of a program</a:t>
            </a:r>
          </a:p>
          <a:p>
            <a:r>
              <a:rPr lang="en-US" sz="2400" dirty="0" smtClean="0"/>
              <a:t>A psychologist did not work with you for two years</a:t>
            </a:r>
          </a:p>
          <a:p>
            <a:r>
              <a:rPr lang="en-US" sz="2400" dirty="0" smtClean="0"/>
              <a:t>You did not go through a magic ritual</a:t>
            </a:r>
          </a:p>
          <a:p>
            <a:r>
              <a:rPr lang="en-US" sz="2400" dirty="0" smtClean="0"/>
              <a:t>You received joy, from Heaven, by grace, through faith and activated it by simple actions that were consistent with that faith!</a:t>
            </a:r>
          </a:p>
          <a:p>
            <a:r>
              <a:rPr lang="en-US" sz="2400" dirty="0" smtClean="0"/>
              <a:t>If you were skeptical that you would receive joy, then you probably did not receive joy, because doubt annuls the promises of God.</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792162"/>
          </a:xfrm>
        </p:spPr>
        <p:txBody>
          <a:bodyPr/>
          <a:lstStyle/>
          <a:p>
            <a:r>
              <a:rPr lang="en-US" dirty="0" smtClean="0"/>
              <a:t>Not In Words But In Power</a:t>
            </a:r>
            <a:endParaRPr lang="en-US" dirty="0"/>
          </a:p>
        </p:txBody>
      </p:sp>
      <p:sp>
        <p:nvSpPr>
          <p:cNvPr id="3" name="Content Placeholder 2"/>
          <p:cNvSpPr>
            <a:spLocks noGrp="1"/>
          </p:cNvSpPr>
          <p:nvPr>
            <p:ph idx="1"/>
          </p:nvPr>
        </p:nvSpPr>
        <p:spPr>
          <a:xfrm>
            <a:off x="1143000" y="1066800"/>
            <a:ext cx="7790688" cy="5562600"/>
          </a:xfrm>
        </p:spPr>
        <p:txBody>
          <a:bodyPr>
            <a:normAutofit/>
          </a:bodyPr>
          <a:lstStyle/>
          <a:p>
            <a:r>
              <a:rPr lang="en-US" sz="2200" b="1" dirty="0" smtClean="0"/>
              <a:t>1 Corinthians 2:4-5 </a:t>
            </a:r>
            <a:r>
              <a:rPr lang="en-US" sz="2200" i="1" dirty="0" smtClean="0"/>
              <a:t>My speech and my proclamation were not with persuasive words of wisdom but with a powerful demonstration by the Spirit, 5 so that your faith might not be based on men’s wisdom but on God’s power. </a:t>
            </a:r>
            <a:r>
              <a:rPr lang="en-US" sz="2200" dirty="0" smtClean="0"/>
              <a:t/>
            </a:r>
            <a:br>
              <a:rPr lang="en-US" sz="2200" dirty="0" smtClean="0"/>
            </a:br>
            <a:endParaRPr lang="en-US" sz="2200" dirty="0" smtClean="0"/>
          </a:p>
          <a:p>
            <a:r>
              <a:rPr lang="en-US" sz="2200" b="1" dirty="0" smtClean="0"/>
              <a:t>1 Corinthians 4:20 </a:t>
            </a:r>
            <a:r>
              <a:rPr lang="en-US" sz="2200" i="1" dirty="0" smtClean="0"/>
              <a:t>20 For the kingdom of God is not a matter of talk but of power. </a:t>
            </a:r>
          </a:p>
          <a:p>
            <a:pPr>
              <a:buNone/>
            </a:pPr>
            <a:endParaRPr lang="en-US" sz="2200" dirty="0" smtClean="0"/>
          </a:p>
          <a:p>
            <a:r>
              <a:rPr lang="en-US" sz="2200" b="1" dirty="0" smtClean="0"/>
              <a:t>1 Thessalonians 1:5 </a:t>
            </a:r>
            <a:r>
              <a:rPr lang="en-US" sz="2200" i="1" dirty="0" smtClean="0"/>
              <a:t>For our gospel did not come to you in word only, but also in power, in the Holy Spirit, and with much assurance. You know what kind of men we were among you for your benefit, </a:t>
            </a:r>
            <a:r>
              <a:rPr lang="en-US" sz="2200" dirty="0" smtClean="0"/>
              <a:t/>
            </a:r>
            <a:br>
              <a:rPr lang="en-US" sz="2200" dirty="0" smtClean="0"/>
            </a:br>
            <a:endParaRPr lang="en-US" sz="2200" dirty="0" smtClean="0"/>
          </a:p>
          <a:p>
            <a:r>
              <a:rPr lang="en-US" sz="2200" b="1" dirty="0" smtClean="0"/>
              <a:t>2 Timothy 3:5  </a:t>
            </a:r>
            <a:r>
              <a:rPr lang="en-US" sz="2200" i="1" dirty="0" smtClean="0"/>
              <a:t>holding to the form of godliness but denying its power. Avoid these people! </a:t>
            </a:r>
          </a:p>
          <a:p>
            <a:endParaRPr lang="en-US" sz="2000" b="1" dirty="0" smtClean="0"/>
          </a:p>
          <a:p>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639762"/>
          </a:xfrm>
        </p:spPr>
        <p:txBody>
          <a:bodyPr>
            <a:noAutofit/>
          </a:bodyPr>
          <a:lstStyle/>
          <a:p>
            <a:r>
              <a:rPr lang="en-US" sz="3600" dirty="0" smtClean="0"/>
              <a:t>How You Can Receive Peace and Poise</a:t>
            </a:r>
            <a:endParaRPr lang="en-US" sz="3600" dirty="0"/>
          </a:p>
        </p:txBody>
      </p:sp>
      <p:sp>
        <p:nvSpPr>
          <p:cNvPr id="3" name="Content Placeholder 2"/>
          <p:cNvSpPr>
            <a:spLocks noGrp="1"/>
          </p:cNvSpPr>
          <p:nvPr>
            <p:ph idx="1"/>
          </p:nvPr>
        </p:nvSpPr>
        <p:spPr>
          <a:xfrm>
            <a:off x="1143000" y="914400"/>
            <a:ext cx="7848600" cy="5638800"/>
          </a:xfrm>
        </p:spPr>
        <p:txBody>
          <a:bodyPr>
            <a:normAutofit fontScale="85000" lnSpcReduction="20000"/>
          </a:bodyPr>
          <a:lstStyle/>
          <a:p>
            <a:pPr marL="539496" indent="-457200">
              <a:buNone/>
            </a:pPr>
            <a:r>
              <a:rPr lang="en-US" sz="2400" b="1" dirty="0" smtClean="0">
                <a:solidFill>
                  <a:schemeClr val="accent1"/>
                </a:solidFill>
              </a:rPr>
              <a:t>PROMISE </a:t>
            </a:r>
          </a:p>
          <a:p>
            <a:pPr marL="539496" indent="-457200"/>
            <a:r>
              <a:rPr lang="en-US" sz="2400" dirty="0" smtClean="0"/>
              <a:t>Believe that God promises you peace and poise in every situation in life. (Psalm 91)</a:t>
            </a:r>
          </a:p>
          <a:p>
            <a:pPr marL="539496" indent="-457200"/>
            <a:r>
              <a:rPr lang="en-US" sz="2400" dirty="0" smtClean="0"/>
              <a:t>Believe that God is sovereign and is with you, will never leave you or forsake you and is working all things together for good and if God is for you then who can be against you? For greater is He who is in you than he that is in the world.  </a:t>
            </a:r>
            <a:br>
              <a:rPr lang="en-US" sz="2400" dirty="0" smtClean="0"/>
            </a:br>
            <a:endParaRPr lang="en-US" sz="2400" dirty="0" smtClean="0"/>
          </a:p>
          <a:p>
            <a:pPr marL="539496" indent="-457200">
              <a:buNone/>
            </a:pPr>
            <a:r>
              <a:rPr lang="en-US" sz="2400" b="1" dirty="0" smtClean="0">
                <a:solidFill>
                  <a:schemeClr val="accent1"/>
                </a:solidFill>
              </a:rPr>
              <a:t>PRAYER</a:t>
            </a:r>
          </a:p>
          <a:p>
            <a:pPr marL="539496" indent="-457200"/>
            <a:r>
              <a:rPr lang="en-US" sz="2400" dirty="0" smtClean="0"/>
              <a:t>Pray: “Father in Heaven, in Jesus’ Might Name I now receive peace and poise in life and in situation X”</a:t>
            </a:r>
          </a:p>
          <a:p>
            <a:pPr marL="539496" indent="-457200"/>
            <a:r>
              <a:rPr lang="en-US" sz="2400" dirty="0" smtClean="0"/>
              <a:t>Open up your heart to be filled with peace and poise </a:t>
            </a:r>
            <a:br>
              <a:rPr lang="en-US" sz="2400" dirty="0" smtClean="0"/>
            </a:br>
            <a:endParaRPr lang="en-US" sz="2400" dirty="0" smtClean="0"/>
          </a:p>
          <a:p>
            <a:pPr marL="539496" indent="-457200">
              <a:buNone/>
            </a:pPr>
            <a:r>
              <a:rPr lang="en-US" sz="2400" b="1" dirty="0" smtClean="0">
                <a:solidFill>
                  <a:schemeClr val="accent1"/>
                </a:solidFill>
              </a:rPr>
              <a:t>ACTIVATION</a:t>
            </a:r>
          </a:p>
          <a:p>
            <a:pPr marL="539496" indent="-457200"/>
            <a:r>
              <a:rPr lang="en-US" sz="2400" dirty="0" smtClean="0"/>
              <a:t>Think of peace and poise, say the word “Calm…”</a:t>
            </a:r>
          </a:p>
          <a:p>
            <a:pPr marL="539496" indent="-457200"/>
            <a:r>
              <a:rPr lang="en-US" sz="2400" dirty="0" smtClean="0"/>
              <a:t>Act as if you were poised, peaceful, strong and able to cope with everything that comes your way…</a:t>
            </a:r>
          </a:p>
          <a:p>
            <a:pPr marL="539496" indent="-457200"/>
            <a:r>
              <a:rPr lang="en-US" sz="2400" dirty="0" smtClean="0"/>
              <a:t>Tackle something that would have made you nervous before</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498080" cy="944562"/>
          </a:xfrm>
        </p:spPr>
        <p:txBody>
          <a:bodyPr/>
          <a:lstStyle/>
          <a:p>
            <a:r>
              <a:rPr lang="en-US" dirty="0" smtClean="0"/>
              <a:t>Receiving A Ministry</a:t>
            </a:r>
            <a:endParaRPr lang="en-US" dirty="0"/>
          </a:p>
        </p:txBody>
      </p:sp>
      <p:sp>
        <p:nvSpPr>
          <p:cNvPr id="3" name="Content Placeholder 2"/>
          <p:cNvSpPr>
            <a:spLocks noGrp="1"/>
          </p:cNvSpPr>
          <p:nvPr>
            <p:ph idx="1"/>
          </p:nvPr>
        </p:nvSpPr>
        <p:spPr>
          <a:xfrm>
            <a:off x="1447800" y="1143000"/>
            <a:ext cx="7498080" cy="5410200"/>
          </a:xfrm>
        </p:spPr>
        <p:txBody>
          <a:bodyPr>
            <a:normAutofit/>
          </a:bodyPr>
          <a:lstStyle/>
          <a:p>
            <a:r>
              <a:rPr lang="en-US" sz="2400" dirty="0" smtClean="0"/>
              <a:t>You receive a call from God (Acts 26)</a:t>
            </a:r>
          </a:p>
          <a:p>
            <a:r>
              <a:rPr lang="en-US" sz="2400" dirty="0" smtClean="0"/>
              <a:t>No one earns or deserves the call of God it is by grace</a:t>
            </a:r>
            <a:br>
              <a:rPr lang="en-US" sz="2400" dirty="0" smtClean="0"/>
            </a:br>
            <a:r>
              <a:rPr lang="en-US" sz="2400" dirty="0" smtClean="0"/>
              <a:t>(2 Timothy 1:9, 1 Timothy 1:12-16)</a:t>
            </a:r>
          </a:p>
          <a:p>
            <a:r>
              <a:rPr lang="en-US" sz="2400" dirty="0" smtClean="0"/>
              <a:t>You receive power from on high… (Acts 1:8)</a:t>
            </a:r>
          </a:p>
          <a:p>
            <a:r>
              <a:rPr lang="en-US" sz="2400" dirty="0" smtClean="0"/>
              <a:t>You receive authority (Luke 9, 10)</a:t>
            </a:r>
          </a:p>
          <a:p>
            <a:r>
              <a:rPr lang="en-US" sz="2400" dirty="0" smtClean="0"/>
              <a:t>You take on the ministry by faith</a:t>
            </a:r>
          </a:p>
          <a:p>
            <a:r>
              <a:rPr lang="en-US" sz="2400" dirty="0" smtClean="0"/>
              <a:t>You start doing things by faith uncertain of the outcome</a:t>
            </a:r>
          </a:p>
          <a:p>
            <a:r>
              <a:rPr lang="en-US" sz="2400" dirty="0" smtClean="0"/>
              <a:t>You see results and improve those results</a:t>
            </a:r>
          </a:p>
          <a:p>
            <a:r>
              <a:rPr lang="en-US" sz="2400" dirty="0" smtClean="0"/>
              <a:t>You stay in the ministry through faithfulness</a:t>
            </a:r>
          </a:p>
          <a:p>
            <a:r>
              <a:rPr lang="en-US" sz="2400" dirty="0" smtClean="0"/>
              <a:t>You perfect the ministry through attention to detail</a:t>
            </a:r>
          </a:p>
          <a:p>
            <a:r>
              <a:rPr lang="en-US" sz="2400" dirty="0" smtClean="0"/>
              <a:t>All the while you are moving from faith to faith, receiving a fully supply of the Spirit.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3800" y="2286000"/>
            <a:ext cx="1752600" cy="2209800"/>
          </a:xfrm>
          <a:prstGeom prst="rect">
            <a:avLst/>
          </a:prstGeom>
          <a:gradFill flip="none" rotWithShape="1">
            <a:gsLst>
              <a:gs pos="0">
                <a:srgbClr val="D6B19C"/>
              </a:gs>
              <a:gs pos="30000">
                <a:srgbClr val="D49E6C"/>
              </a:gs>
              <a:gs pos="70000">
                <a:srgbClr val="A65528"/>
              </a:gs>
              <a:gs pos="100000">
                <a:srgbClr val="663012"/>
              </a:gs>
            </a:gsLst>
            <a:lin ang="5400000" scaled="0"/>
            <a:tileRect/>
          </a:gra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810000" y="4191000"/>
            <a:ext cx="152400" cy="228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4114800"/>
            <a:ext cx="152400" cy="228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648200" y="4191000"/>
            <a:ext cx="152400" cy="228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05400" y="4114800"/>
            <a:ext cx="152400" cy="228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4114800" y="838200"/>
            <a:ext cx="685800" cy="1219200"/>
          </a:xfrm>
          <a:prstGeom prst="downArrow">
            <a:avLst/>
          </a:prstGeom>
          <a:effectLst>
            <a:glow rad="101600">
              <a:schemeClr val="accent6">
                <a:satMod val="175000"/>
                <a:alpha val="40000"/>
              </a:schemeClr>
            </a:glow>
          </a:effectLst>
          <a:scene3d>
            <a:camera prst="perspectiveAbove"/>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505200" y="228600"/>
            <a:ext cx="1905000" cy="523220"/>
          </a:xfrm>
          <a:prstGeom prst="rect">
            <a:avLst/>
          </a:prstGeom>
          <a:gradFill>
            <a:gsLst>
              <a:gs pos="0">
                <a:srgbClr val="D6B19C"/>
              </a:gs>
              <a:gs pos="30000">
                <a:srgbClr val="D49E6C"/>
              </a:gs>
              <a:gs pos="70000">
                <a:srgbClr val="A65528"/>
              </a:gs>
              <a:gs pos="100000">
                <a:srgbClr val="663012"/>
              </a:gs>
            </a:gsLst>
            <a:lin ang="5400000" scaled="0"/>
          </a:gradFill>
        </p:spPr>
        <p:txBody>
          <a:bodyPr wrap="square" rtlCol="0">
            <a:spAutoFit/>
          </a:bodyPr>
          <a:lstStyle/>
          <a:p>
            <a:r>
              <a:rPr lang="en-US" sz="2800" dirty="0" smtClean="0">
                <a:solidFill>
                  <a:schemeClr val="accent2">
                    <a:lumMod val="20000"/>
                    <a:lumOff val="80000"/>
                  </a:schemeClr>
                </a:solidFill>
                <a:effectLst>
                  <a:outerShdw blurRad="38100" dist="38100" dir="2700000" algn="tl">
                    <a:srgbClr val="000000">
                      <a:alpha val="43137"/>
                    </a:srgbClr>
                  </a:outerShdw>
                </a:effectLst>
              </a:rPr>
              <a:t>BLESSINGS</a:t>
            </a:r>
            <a:endParaRPr lang="en-US" sz="2800" dirty="0">
              <a:solidFill>
                <a:schemeClr val="accent2">
                  <a:lumMod val="20000"/>
                  <a:lumOff val="80000"/>
                </a:schemeClr>
              </a:solidFill>
              <a:effectLst>
                <a:outerShdw blurRad="38100" dist="38100" dir="2700000" algn="tl">
                  <a:srgbClr val="000000">
                    <a:alpha val="43137"/>
                  </a:srgbClr>
                </a:outerShdw>
              </a:effectLst>
            </a:endParaRPr>
          </a:p>
        </p:txBody>
      </p:sp>
      <p:sp>
        <p:nvSpPr>
          <p:cNvPr id="11" name="TextBox 10"/>
          <p:cNvSpPr txBox="1"/>
          <p:nvPr/>
        </p:nvSpPr>
        <p:spPr>
          <a:xfrm>
            <a:off x="5638800" y="2514600"/>
            <a:ext cx="31242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b="1" i="1" dirty="0" smtClean="0"/>
              <a:t>The Born-Again Christian</a:t>
            </a:r>
            <a:br>
              <a:rPr lang="en-US" sz="2000" b="1" i="1" dirty="0" smtClean="0"/>
            </a:br>
            <a:r>
              <a:rPr lang="en-US" sz="2000" b="1" i="1" dirty="0" smtClean="0"/>
              <a:t>- A Prepared Vessel</a:t>
            </a:r>
            <a:endParaRPr lang="en-US" sz="2000" b="1" i="1" dirty="0"/>
          </a:p>
        </p:txBody>
      </p:sp>
      <p:cxnSp>
        <p:nvCxnSpPr>
          <p:cNvPr id="15" name="Straight Arrow Connector 14"/>
          <p:cNvCxnSpPr>
            <a:endCxn id="8" idx="5"/>
          </p:cNvCxnSpPr>
          <p:nvPr/>
        </p:nvCxnSpPr>
        <p:spPr>
          <a:xfrm flipH="1" flipV="1">
            <a:off x="5235482" y="4309922"/>
            <a:ext cx="1012918" cy="566878"/>
          </a:xfrm>
          <a:prstGeom prst="straightConnector1">
            <a:avLst/>
          </a:prstGeom>
          <a:ln w="28575">
            <a:gradFill>
              <a:gsLst>
                <a:gs pos="0">
                  <a:srgbClr val="FFF200"/>
                </a:gs>
                <a:gs pos="45000">
                  <a:srgbClr val="FF7A00"/>
                </a:gs>
                <a:gs pos="70000">
                  <a:srgbClr val="FF0300"/>
                </a:gs>
                <a:gs pos="100000">
                  <a:srgbClr val="4D0808"/>
                </a:gs>
              </a:gsLst>
              <a:lin ang="5400000" scaled="0"/>
            </a:gra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029200" y="4953000"/>
            <a:ext cx="3733800" cy="1477328"/>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US" b="1" dirty="0" smtClean="0"/>
              <a:t>SIN AND FOLLY</a:t>
            </a:r>
            <a:r>
              <a:rPr lang="en-US" dirty="0" smtClean="0"/>
              <a:t>: </a:t>
            </a:r>
          </a:p>
          <a:p>
            <a:r>
              <a:rPr lang="en-US" dirty="0" smtClean="0"/>
              <a:t>Pride,  Wrong Doctrine,  Worldliness, Greed,  Carelessness,  Slackness,  Lusts,  Disobedience,  Laziness,  Wrath, Rudeness,  Godlessness (Esau)</a:t>
            </a:r>
            <a:endParaRPr lang="en-US" dirty="0"/>
          </a:p>
        </p:txBody>
      </p:sp>
      <p:sp>
        <p:nvSpPr>
          <p:cNvPr id="17" name="Curved Right Arrow 16"/>
          <p:cNvSpPr/>
          <p:nvPr/>
        </p:nvSpPr>
        <p:spPr>
          <a:xfrm>
            <a:off x="3733800" y="4191000"/>
            <a:ext cx="533400" cy="1371600"/>
          </a:xfrm>
          <a:prstGeom prst="curved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TextBox 17"/>
          <p:cNvSpPr txBox="1"/>
          <p:nvPr/>
        </p:nvSpPr>
        <p:spPr>
          <a:xfrm>
            <a:off x="1600200" y="4648200"/>
            <a:ext cx="2286000" cy="1815882"/>
          </a:xfrm>
          <a:prstGeom prst="rect">
            <a:avLst/>
          </a:prstGeom>
          <a:noFill/>
        </p:spPr>
        <p:txBody>
          <a:bodyPr wrap="square" rtlCol="0">
            <a:spAutoFit/>
          </a:bodyPr>
          <a:lstStyle/>
          <a:p>
            <a:r>
              <a:rPr lang="en-US" sz="2800" i="1" dirty="0" smtClean="0">
                <a:solidFill>
                  <a:srgbClr val="7030A0"/>
                </a:solidFill>
                <a:effectLst>
                  <a:outerShdw blurRad="38100" dist="38100" dir="2700000" algn="tl">
                    <a:srgbClr val="000000">
                      <a:alpha val="43137"/>
                    </a:srgbClr>
                  </a:outerShdw>
                </a:effectLst>
              </a:rPr>
              <a:t>BLESSINGS AND </a:t>
            </a:r>
            <a:r>
              <a:rPr lang="en-US" sz="2800" i="1" dirty="0">
                <a:solidFill>
                  <a:srgbClr val="7030A0"/>
                </a:solidFill>
                <a:effectLst>
                  <a:outerShdw blurRad="38100" dist="38100" dir="2700000" algn="tl">
                    <a:srgbClr val="000000">
                      <a:alpha val="43137"/>
                    </a:srgbClr>
                  </a:outerShdw>
                </a:effectLst>
              </a:rPr>
              <a:t>P</a:t>
            </a:r>
            <a:r>
              <a:rPr lang="en-US" sz="2800" i="1" dirty="0" smtClean="0">
                <a:solidFill>
                  <a:srgbClr val="7030A0"/>
                </a:solidFill>
                <a:effectLst>
                  <a:outerShdw blurRad="38100" dist="38100" dir="2700000" algn="tl">
                    <a:srgbClr val="000000">
                      <a:alpha val="43137"/>
                    </a:srgbClr>
                  </a:outerShdw>
                </a:effectLst>
              </a:rPr>
              <a:t>OWER </a:t>
            </a:r>
          </a:p>
          <a:p>
            <a:r>
              <a:rPr lang="en-US" sz="2800" i="1" dirty="0" smtClean="0">
                <a:solidFill>
                  <a:srgbClr val="7030A0"/>
                </a:solidFill>
                <a:effectLst>
                  <a:outerShdw blurRad="38100" dist="38100" dir="2700000" algn="tl">
                    <a:srgbClr val="000000">
                      <a:alpha val="43137"/>
                    </a:srgbClr>
                  </a:outerShdw>
                </a:effectLst>
              </a:rPr>
              <a:t>ARE EASILY LOST!</a:t>
            </a:r>
            <a:endParaRPr lang="en-US" sz="2800" i="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remove" grpId="0" nodeType="clickEffect">
                                  <p:stCondLst>
                                    <p:cond delay="0"/>
                                  </p:stCondLst>
                                  <p:childTnLst>
                                    <p:animMotion origin="layout" path="M 0 0  L 0 0.3331  E" pathEditMode="relative" ptsTypes="">
                                      <p:cBhvr>
                                        <p:cTn id="6" dur="2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Promises Work</a:t>
            </a:r>
            <a:endParaRPr lang="en-US" dirty="0"/>
          </a:p>
        </p:txBody>
      </p:sp>
      <p:sp>
        <p:nvSpPr>
          <p:cNvPr id="3" name="Content Placeholder 2"/>
          <p:cNvSpPr>
            <a:spLocks noGrp="1"/>
          </p:cNvSpPr>
          <p:nvPr>
            <p:ph idx="1"/>
          </p:nvPr>
        </p:nvSpPr>
        <p:spPr/>
        <p:txBody>
          <a:bodyPr>
            <a:normAutofit lnSpcReduction="10000"/>
          </a:bodyPr>
          <a:lstStyle/>
          <a:p>
            <a:r>
              <a:rPr lang="en-US" dirty="0" smtClean="0"/>
              <a:t>Promises are given by God</a:t>
            </a:r>
          </a:p>
          <a:p>
            <a:r>
              <a:rPr lang="en-US" dirty="0" smtClean="0"/>
              <a:t>Received by Grace</a:t>
            </a:r>
          </a:p>
          <a:p>
            <a:r>
              <a:rPr lang="en-US" dirty="0" smtClean="0"/>
              <a:t>Activated by Faith and Believing Prayer</a:t>
            </a:r>
          </a:p>
          <a:p>
            <a:r>
              <a:rPr lang="en-US" dirty="0" smtClean="0"/>
              <a:t>Inherited through Faith and Patience</a:t>
            </a:r>
          </a:p>
          <a:p>
            <a:r>
              <a:rPr lang="en-US" dirty="0" smtClean="0"/>
              <a:t>Made Excellent through Diligence</a:t>
            </a:r>
          </a:p>
          <a:p>
            <a:r>
              <a:rPr lang="en-US" dirty="0" smtClean="0"/>
              <a:t>Retained through Righteousness</a:t>
            </a:r>
          </a:p>
          <a:p>
            <a:r>
              <a:rPr lang="en-US" b="1" dirty="0" smtClean="0"/>
              <a:t>NB:  </a:t>
            </a:r>
            <a:r>
              <a:rPr lang="en-US" i="1" dirty="0" smtClean="0"/>
              <a:t>Blessings are not ATTAINED by righteousness but they are RETAINED by righteousness</a:t>
            </a:r>
            <a:endParaRPr lang="en-US"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868362"/>
          </a:xfrm>
        </p:spPr>
        <p:txBody>
          <a:bodyPr/>
          <a:lstStyle/>
          <a:p>
            <a:r>
              <a:rPr lang="en-US" dirty="0" smtClean="0"/>
              <a:t>Knowing Which Promise To Pray</a:t>
            </a:r>
            <a:endParaRPr lang="en-US" dirty="0"/>
          </a:p>
        </p:txBody>
      </p:sp>
      <p:sp>
        <p:nvSpPr>
          <p:cNvPr id="3" name="Content Placeholder 2"/>
          <p:cNvSpPr>
            <a:spLocks noGrp="1"/>
          </p:cNvSpPr>
          <p:nvPr>
            <p:ph idx="1"/>
          </p:nvPr>
        </p:nvSpPr>
        <p:spPr>
          <a:xfrm>
            <a:off x="1143000" y="1219200"/>
            <a:ext cx="7790688" cy="5181600"/>
          </a:xfrm>
        </p:spPr>
        <p:txBody>
          <a:bodyPr>
            <a:normAutofit/>
          </a:bodyPr>
          <a:lstStyle/>
          <a:p>
            <a:r>
              <a:rPr lang="en-US" sz="2400" dirty="0" smtClean="0"/>
              <a:t>The thing you need most in order to partake in the Divine Nature, be filled with all the fullness of God and to display the fruits and the wisdom of the Holy Spirit.</a:t>
            </a:r>
          </a:p>
          <a:p>
            <a:r>
              <a:rPr lang="en-US" sz="2400" dirty="0" smtClean="0"/>
              <a:t>The thing you need most to complete the good works that God is asking you to do</a:t>
            </a:r>
          </a:p>
          <a:p>
            <a:r>
              <a:rPr lang="en-US" sz="2400" dirty="0" smtClean="0"/>
              <a:t>The thing you need to do some special ministry in that particular moment</a:t>
            </a:r>
          </a:p>
          <a:p>
            <a:r>
              <a:rPr lang="en-US" sz="2400" dirty="0" smtClean="0"/>
              <a:t>The thing you need to be able to overcome your greatest fear or to escape your deepest emotional trap or to deal with your sense of personal threat so you can move in mastery</a:t>
            </a:r>
          </a:p>
          <a:p>
            <a:r>
              <a:rPr lang="en-US" sz="2400" dirty="0" smtClean="0"/>
              <a:t>A promise that is specifically pointed out to you by the Holy Spirit, from the Word, and generally in-context</a:t>
            </a:r>
          </a:p>
          <a:p>
            <a:endParaRPr lang="en-US" sz="2400" dirty="0" smtClean="0"/>
          </a:p>
          <a:p>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Promises Can Take Time To Be Fulfilled</a:t>
            </a:r>
            <a:endParaRPr lang="en-US" sz="3600" dirty="0"/>
          </a:p>
        </p:txBody>
      </p:sp>
      <p:sp>
        <p:nvSpPr>
          <p:cNvPr id="3" name="Content Placeholder 2"/>
          <p:cNvSpPr>
            <a:spLocks noGrp="1"/>
          </p:cNvSpPr>
          <p:nvPr>
            <p:ph idx="1"/>
          </p:nvPr>
        </p:nvSpPr>
        <p:spPr>
          <a:xfrm>
            <a:off x="1066800" y="1447800"/>
            <a:ext cx="8077200" cy="4800600"/>
          </a:xfrm>
        </p:spPr>
        <p:txBody>
          <a:bodyPr>
            <a:normAutofit/>
          </a:bodyPr>
          <a:lstStyle/>
          <a:p>
            <a:r>
              <a:rPr lang="en-US" sz="2400" dirty="0" smtClean="0"/>
              <a:t>Abraham’s promise of Isaac took 25 years!</a:t>
            </a:r>
          </a:p>
          <a:p>
            <a:r>
              <a:rPr lang="en-US" sz="2400" dirty="0" smtClean="0"/>
              <a:t>It took a long time, but it nevertheless WORKED</a:t>
            </a:r>
          </a:p>
          <a:p>
            <a:r>
              <a:rPr lang="en-US" sz="2400" dirty="0" smtClean="0"/>
              <a:t>Abraham’s promise of numerous descendants is still being unfolded nearly 4000 years afterwards.</a:t>
            </a:r>
          </a:p>
          <a:p>
            <a:r>
              <a:rPr lang="en-US" sz="2400" dirty="0" smtClean="0"/>
              <a:t>The promise of Christ’s return has taken nearly 2000 years.</a:t>
            </a:r>
          </a:p>
          <a:p>
            <a:r>
              <a:rPr lang="en-US" sz="2400" dirty="0" smtClean="0"/>
              <a:t>Promises can face severe demonic opposition (e.g. the promise of a deliverer from the Seed of the Woman)</a:t>
            </a:r>
          </a:p>
          <a:p>
            <a:r>
              <a:rPr lang="en-US" sz="2400" dirty="0" smtClean="0"/>
              <a:t>We need to persist in the promises by faith and not “go back to Egypt” and we are not to take disastrous “short-cuts”</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Prayer of </a:t>
            </a:r>
            <a:r>
              <a:rPr lang="en-US" dirty="0" err="1" smtClean="0"/>
              <a:t>Jabez</a:t>
            </a:r>
            <a:r>
              <a:rPr lang="en-US" dirty="0" smtClean="0"/>
              <a:t>:  Blessings</a:t>
            </a:r>
            <a:endParaRPr lang="en-US" dirty="0"/>
          </a:p>
        </p:txBody>
      </p:sp>
      <p:sp>
        <p:nvSpPr>
          <p:cNvPr id="3" name="Content Placeholder 2"/>
          <p:cNvSpPr>
            <a:spLocks noGrp="1"/>
          </p:cNvSpPr>
          <p:nvPr>
            <p:ph idx="1"/>
          </p:nvPr>
        </p:nvSpPr>
        <p:spPr/>
        <p:txBody>
          <a:bodyPr>
            <a:normAutofit/>
          </a:bodyPr>
          <a:lstStyle/>
          <a:p>
            <a:r>
              <a:rPr lang="en-US" sz="2400" b="1" dirty="0" smtClean="0"/>
              <a:t>1 Chronicles 4:9-10</a:t>
            </a:r>
          </a:p>
          <a:p>
            <a:r>
              <a:rPr lang="en-US" sz="2400" dirty="0" err="1" smtClean="0"/>
              <a:t>Jabez</a:t>
            </a:r>
            <a:r>
              <a:rPr lang="en-US" sz="2400" dirty="0" smtClean="0"/>
              <a:t> was more honorable than his brothers. His mother named him </a:t>
            </a:r>
            <a:r>
              <a:rPr lang="en-US" sz="2400" dirty="0" err="1" smtClean="0"/>
              <a:t>Jabez</a:t>
            </a:r>
            <a:r>
              <a:rPr lang="en-US" sz="2400" dirty="0" smtClean="0"/>
              <a:t> and said, “I gave birth to him in pain.” </a:t>
            </a:r>
            <a:br>
              <a:rPr lang="en-US" sz="2400" dirty="0" smtClean="0"/>
            </a:br>
            <a:r>
              <a:rPr lang="en-US" sz="2400" dirty="0" err="1" smtClean="0"/>
              <a:t>Jabez</a:t>
            </a:r>
            <a:r>
              <a:rPr lang="en-US" sz="2400" dirty="0" smtClean="0"/>
              <a:t> called out to the God of Israel: </a:t>
            </a:r>
            <a:br>
              <a:rPr lang="en-US" sz="2400" dirty="0" smtClean="0"/>
            </a:br>
            <a:r>
              <a:rPr lang="en-US" sz="2400" i="1" dirty="0" smtClean="0"/>
              <a:t>“If only You would bless me, </a:t>
            </a:r>
            <a:br>
              <a:rPr lang="en-US" sz="2400" i="1" dirty="0" smtClean="0"/>
            </a:br>
            <a:r>
              <a:rPr lang="en-US" sz="2400" i="1" dirty="0" smtClean="0"/>
              <a:t>extend my border, </a:t>
            </a:r>
            <a:br>
              <a:rPr lang="en-US" sz="2400" i="1" dirty="0" smtClean="0"/>
            </a:br>
            <a:r>
              <a:rPr lang="en-US" sz="2400" i="1" dirty="0" smtClean="0"/>
              <a:t>let Your hand be with me, </a:t>
            </a:r>
            <a:br>
              <a:rPr lang="en-US" sz="2400" i="1" dirty="0" smtClean="0"/>
            </a:br>
            <a:r>
              <a:rPr lang="en-US" sz="2400" i="1" dirty="0" smtClean="0"/>
              <a:t>and keep me from harm, </a:t>
            </a:r>
            <a:br>
              <a:rPr lang="en-US" sz="2400" i="1" dirty="0" smtClean="0"/>
            </a:br>
            <a:r>
              <a:rPr lang="en-US" sz="2400" i="1" dirty="0" smtClean="0"/>
              <a:t>so that I will not cause any pain.” </a:t>
            </a:r>
            <a:br>
              <a:rPr lang="en-US" sz="2400" i="1" dirty="0" smtClean="0"/>
            </a:br>
            <a:r>
              <a:rPr lang="en-US" sz="2400" i="1" dirty="0" smtClean="0"/>
              <a:t>And God granted his request. </a:t>
            </a:r>
          </a:p>
          <a:p>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1143000"/>
          </a:xfrm>
        </p:spPr>
        <p:txBody>
          <a:bodyPr/>
          <a:lstStyle/>
          <a:p>
            <a:r>
              <a:rPr lang="en-US" dirty="0" smtClean="0"/>
              <a:t>Hezekiah’s Prayer:  Deliverance</a:t>
            </a:r>
            <a:endParaRPr lang="en-US" dirty="0"/>
          </a:p>
        </p:txBody>
      </p:sp>
      <p:sp>
        <p:nvSpPr>
          <p:cNvPr id="3" name="Content Placeholder 2"/>
          <p:cNvSpPr>
            <a:spLocks noGrp="1"/>
          </p:cNvSpPr>
          <p:nvPr>
            <p:ph idx="1"/>
          </p:nvPr>
        </p:nvSpPr>
        <p:spPr/>
        <p:txBody>
          <a:bodyPr>
            <a:normAutofit fontScale="92500" lnSpcReduction="10000"/>
          </a:bodyPr>
          <a:lstStyle/>
          <a:p>
            <a:r>
              <a:rPr lang="en-US" sz="2400" b="1" dirty="0" smtClean="0"/>
              <a:t>2 Kings 19:15-20 (HCSB)</a:t>
            </a:r>
          </a:p>
          <a:p>
            <a:r>
              <a:rPr lang="en-US" sz="2400" i="1" dirty="0" smtClean="0"/>
              <a:t>15 Then Hezekiah prayed before the LORD: LORD God of Israel who is enthroned above the cherubim, You are God — You alone — of all the kingdoms of the earth. You made the heavens and the earth. 16 Listen closely, LORD, and hear; open Your eyes, LORD, and see. Hear the words that Sennacherib has sent to mock the living God. 17 LORD, it is true that the kings of Assyria have devastated the nations and their lands. 18 They have thrown their gods into the fire, for they were not gods but made by human hands — wood and stone. So they have destroyed them. 19 Now, LORD our God, please save us from his hand so that all the kingdoms of the earth may know that You are the LORD God — You alone. 20 Then Isaiah son of </a:t>
            </a:r>
            <a:r>
              <a:rPr lang="en-US" sz="2400" i="1" dirty="0" err="1" smtClean="0"/>
              <a:t>Amoz</a:t>
            </a:r>
            <a:r>
              <a:rPr lang="en-US" sz="2400" i="1" dirty="0" smtClean="0"/>
              <a:t> sent a message to Hezekiah: “The LORD, the God of Israel says: ‘I have heard your prayer to Me about Sennacherib king of Assyria.’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98080" cy="868362"/>
          </a:xfrm>
        </p:spPr>
        <p:txBody>
          <a:bodyPr/>
          <a:lstStyle/>
          <a:p>
            <a:r>
              <a:rPr lang="en-US" dirty="0" smtClean="0"/>
              <a:t>Nehemiah:  Prayer for Success</a:t>
            </a:r>
            <a:endParaRPr lang="en-US" dirty="0"/>
          </a:p>
        </p:txBody>
      </p:sp>
      <p:sp>
        <p:nvSpPr>
          <p:cNvPr id="3" name="Content Placeholder 2"/>
          <p:cNvSpPr>
            <a:spLocks noGrp="1"/>
          </p:cNvSpPr>
          <p:nvPr>
            <p:ph idx="1"/>
          </p:nvPr>
        </p:nvSpPr>
        <p:spPr>
          <a:xfrm>
            <a:off x="1066800" y="914400"/>
            <a:ext cx="7943088" cy="5943600"/>
          </a:xfrm>
        </p:spPr>
        <p:txBody>
          <a:bodyPr>
            <a:normAutofit fontScale="62500" lnSpcReduction="20000"/>
          </a:bodyPr>
          <a:lstStyle/>
          <a:p>
            <a:r>
              <a:rPr lang="en-US" sz="2900" b="1" dirty="0" smtClean="0"/>
              <a:t>Nehemiah 1:4-11 (HCSB)</a:t>
            </a:r>
          </a:p>
          <a:p>
            <a:r>
              <a:rPr lang="en-US" sz="3400" dirty="0" smtClean="0"/>
              <a:t>4 When I heard these words, I sat down and wept. I mourned for a number of days, fasting and praying before the God of heaven. </a:t>
            </a:r>
            <a:br>
              <a:rPr lang="en-US" sz="3400" dirty="0" smtClean="0"/>
            </a:br>
            <a:r>
              <a:rPr lang="en-US" sz="3400" i="1" dirty="0" smtClean="0"/>
              <a:t>5 I said, Yahweh, the God of heaven, the great and awe-inspiring God who keeps His gracious covenant with those who love Him and keep His commands, 6 let Your eyes be open and Your ears be attentive to hear Your servant’s prayer that I now pray to You day and night for Your servants, the Israelites. I confess the sins we have committed against You. Both I and my father’s house have sinned. 7 We have acted corruptly toward You and have not kept the commands, statutes, and ordinances You gave Your servant Moses. 8 Please remember what You commanded Your servant Moses: “If you are unfaithful, I will scatter you among the peoples. 9 But if you return to Me and carefully observe My commands, even though your exiles were banished to the ends of the earth, I will gather them from there and bring them to the place where I chose to have My name dwell.” 10 They are Your servants and Your people. You redeemed them by Your great power and strong hand. 11 Please, Lord, let Your ear be attentive to the prayer of Your servant and to that of Your servants who delight to revere Your name. Give Your servant success today, and have compassion on him in the presence of this man. </a:t>
            </a:r>
            <a:br>
              <a:rPr lang="en-US" sz="3400" i="1" dirty="0" smtClean="0"/>
            </a:br>
            <a:r>
              <a:rPr lang="en-US" sz="3400" dirty="0" smtClean="0"/>
              <a:t>At the time, I was the king’s cupbearer. </a:t>
            </a:r>
          </a:p>
          <a:p>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Prayerful Church</a:t>
            </a:r>
            <a:endParaRPr lang="en-US" dirty="0"/>
          </a:p>
        </p:txBody>
      </p:sp>
      <p:sp>
        <p:nvSpPr>
          <p:cNvPr id="3" name="Content Placeholder 2"/>
          <p:cNvSpPr>
            <a:spLocks noGrp="1"/>
          </p:cNvSpPr>
          <p:nvPr>
            <p:ph idx="1"/>
          </p:nvPr>
        </p:nvSpPr>
        <p:spPr>
          <a:xfrm>
            <a:off x="1435608" y="1447800"/>
            <a:ext cx="7498080" cy="5257800"/>
          </a:xfrm>
        </p:spPr>
        <p:txBody>
          <a:bodyPr>
            <a:normAutofit fontScale="85000" lnSpcReduction="20000"/>
          </a:bodyPr>
          <a:lstStyle/>
          <a:p>
            <a:r>
              <a:rPr lang="en-US" sz="2400" b="1" dirty="0" smtClean="0"/>
              <a:t>Acts 4:23-31 (HCSB)</a:t>
            </a:r>
          </a:p>
          <a:p>
            <a:r>
              <a:rPr lang="en-US" sz="2400" dirty="0" smtClean="0"/>
              <a:t>23 After they were released, they went to their own people and reported everything the chief priests and the elders had said to them. 24 When they heard this, they all raised their voices to God and said, </a:t>
            </a:r>
            <a:r>
              <a:rPr lang="en-US" sz="2400" i="1" dirty="0" smtClean="0"/>
              <a:t>“Master, You are the One who made the heaven, the earth, and the sea, and everything in them. 25 You said through the Holy Spirit, by the mouth of our father David Your servant: Why did the Gentiles rage and the peoples plot futile things? 26 The kings of the earth took their stand and the rulers assembled together against the Lord and against His Messiah. 27 “For, in fact, in this city both Herod and Pontius Pilate, with the Gentiles and the people of Israel, assembled together against Your holy Servant Jesus, whom You anointed, 28 to do whatever Your hand and Your plan had predestined to take place. 29 And now, Lord, consider their threats, and grant that Your slaves may speak Your message with complete boldness, 30 while You stretch out Your hand for healing, signs, and wonders to be performed through the name of Your holy Servant Jesus.” </a:t>
            </a:r>
            <a:r>
              <a:rPr lang="en-US" sz="2400" dirty="0" smtClean="0"/>
              <a:t>31 When they had prayed, the place where they were assembled was shaken, and they were all filled with the Holy Spirit and began to speak God’s message with boldness. </a:t>
            </a:r>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the Promises!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2 Peter 1:2-4 (HCSB) </a:t>
            </a:r>
            <a:br>
              <a:rPr lang="en-US" b="1" dirty="0" smtClean="0"/>
            </a:br>
            <a:r>
              <a:rPr lang="en-US" i="1" dirty="0" smtClean="0"/>
              <a:t>May grace and peace be multiplied to you through the knowledge of God and of Jesus our Lord. 3 His divine power has given us </a:t>
            </a:r>
            <a:r>
              <a:rPr lang="en-US" b="1" i="1" dirty="0" smtClean="0"/>
              <a:t>everything required for life and godliness </a:t>
            </a:r>
            <a:r>
              <a:rPr lang="en-US" i="1" dirty="0" smtClean="0"/>
              <a:t>through the knowledge of Him who called us by His own glory and goodness. 4 By these He has given us </a:t>
            </a:r>
            <a:r>
              <a:rPr lang="en-US" b="1" i="1" dirty="0" smtClean="0"/>
              <a:t>very great and precious promises, so that through them you may share in the divine nature</a:t>
            </a:r>
            <a:r>
              <a:rPr lang="en-US" i="1" dirty="0" smtClean="0"/>
              <a:t>, escaping the corruption that is in the world because of evil desires.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1143000"/>
          </a:xfrm>
        </p:spPr>
        <p:txBody>
          <a:bodyPr/>
          <a:lstStyle/>
          <a:p>
            <a:r>
              <a:rPr lang="en-US" dirty="0" smtClean="0"/>
              <a:t>Praying For Enlightenment</a:t>
            </a:r>
            <a:endParaRPr lang="en-US" dirty="0"/>
          </a:p>
        </p:txBody>
      </p:sp>
      <p:sp>
        <p:nvSpPr>
          <p:cNvPr id="3" name="Content Placeholder 2"/>
          <p:cNvSpPr>
            <a:spLocks noGrp="1"/>
          </p:cNvSpPr>
          <p:nvPr>
            <p:ph idx="1"/>
          </p:nvPr>
        </p:nvSpPr>
        <p:spPr>
          <a:xfrm>
            <a:off x="1066800" y="1447800"/>
            <a:ext cx="7866888" cy="5410200"/>
          </a:xfrm>
        </p:spPr>
        <p:txBody>
          <a:bodyPr>
            <a:normAutofit/>
          </a:bodyPr>
          <a:lstStyle/>
          <a:p>
            <a:r>
              <a:rPr lang="en-US" sz="2000" b="1" dirty="0" smtClean="0"/>
              <a:t>Ephesians 1:15-23 (HCSB)</a:t>
            </a:r>
          </a:p>
          <a:p>
            <a:r>
              <a:rPr lang="en-US" sz="2000" i="1" dirty="0" smtClean="0"/>
              <a:t>15 This is why, since I heard about your faith in the Lord Jesus and your love for all the saints, 16 I never stop giving thanks for you as I remember you in my prayers. 17 I pray that the God of our Lord Jesus Christ, the glorious Father, would give you a spirit of wisdom and revelation in the knowledge of Him. 18 I pray that the perception of your mind may be enlightened so you may know what is the hope of His calling, what are the glorious riches of His inheritance among the saints, 19 and what is the immeasurable greatness of His power to us who believe, according to the working of His vast strength. 20 He demonstrated this power in the Messiah by raising Him from the dead and seating Him at His right hand in the heavens — 21 far above every ruler and authority, power and dominion, and every title given, not only in this age but also in the one to come. 22 And He put everything under His feet and appointed Him as head over everything for the church, 23 which is His body, the fullness of the One who fills all things in every way. </a:t>
            </a:r>
          </a:p>
          <a:p>
            <a:pPr>
              <a:buNone/>
            </a:pPr>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for Your Christian Life</a:t>
            </a:r>
            <a:endParaRPr lang="en-US" dirty="0"/>
          </a:p>
        </p:txBody>
      </p:sp>
      <p:sp>
        <p:nvSpPr>
          <p:cNvPr id="3" name="Content Placeholder 2"/>
          <p:cNvSpPr>
            <a:spLocks noGrp="1"/>
          </p:cNvSpPr>
          <p:nvPr>
            <p:ph idx="1"/>
          </p:nvPr>
        </p:nvSpPr>
        <p:spPr/>
        <p:txBody>
          <a:bodyPr>
            <a:normAutofit/>
          </a:bodyPr>
          <a:lstStyle/>
          <a:p>
            <a:r>
              <a:rPr lang="en-US" sz="2400" b="1" dirty="0" smtClean="0"/>
              <a:t>Colossians 1:9-12 (HCSB)</a:t>
            </a:r>
          </a:p>
          <a:p>
            <a:r>
              <a:rPr lang="en-US" sz="2400" i="1" dirty="0" smtClean="0"/>
              <a:t>9 For this reason also, since the day we heard this, we haven’t stopped praying for you. We are asking that you may be filled with the knowledge of His will in all wisdom and spiritual understanding, 10 so that you may walk worthy of the Lord, fully pleasing to Him, bearing fruit in every good work and growing in the knowledge of God. 11 May you be strengthened with all power, according to His glorious might, for all endurance and patience, with joy 12 giving thanks to the Father, who has enabled you to share in the saints’ inheritance in the light. </a:t>
            </a:r>
          </a:p>
          <a:p>
            <a:pPr>
              <a:buNone/>
            </a:pP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Unpacking The Promises</a:t>
            </a:r>
            <a:endParaRPr lang="en-US" dirty="0"/>
          </a:p>
        </p:txBody>
      </p:sp>
      <p:sp>
        <p:nvSpPr>
          <p:cNvPr id="3" name="Content Placeholder 2"/>
          <p:cNvSpPr>
            <a:spLocks noGrp="1"/>
          </p:cNvSpPr>
          <p:nvPr>
            <p:ph idx="1"/>
          </p:nvPr>
        </p:nvSpPr>
        <p:spPr>
          <a:xfrm>
            <a:off x="1435608" y="1447800"/>
            <a:ext cx="7498080" cy="5029200"/>
          </a:xfrm>
        </p:spPr>
        <p:txBody>
          <a:bodyPr>
            <a:normAutofit lnSpcReduction="10000"/>
          </a:bodyPr>
          <a:lstStyle/>
          <a:p>
            <a:r>
              <a:rPr lang="en-US" sz="2400" dirty="0" smtClean="0"/>
              <a:t>All of the previous six prayer unpack the potential of the promises, character and purposes of God.</a:t>
            </a:r>
          </a:p>
          <a:p>
            <a:r>
              <a:rPr lang="en-US" sz="2400" dirty="0" smtClean="0"/>
              <a:t>For instance the church in Acts knew unpacked the pouring out of the Holy Spirit by asking to be filled with boldness and specifically asking for signs and wonders and miracles to follow.</a:t>
            </a:r>
          </a:p>
          <a:p>
            <a:r>
              <a:rPr lang="en-US" sz="2400" dirty="0" smtClean="0"/>
              <a:t>Paul unpacks the power of the gospel by praying deeply for the enlightenment and sanctification of the churches that he ministered to – even though this was ALREADY God’s will.</a:t>
            </a:r>
          </a:p>
          <a:p>
            <a:r>
              <a:rPr lang="en-US" sz="2400" dirty="0" smtClean="0"/>
              <a:t>Hezekiah’s prayer unpacked the promise of covenant protection and resulted in 185,000 Assyrians being slain by an angel – even though deliverance was already God’s will!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God’s Will and Prayer</a:t>
            </a:r>
            <a:endParaRPr lang="en-US" dirty="0"/>
          </a:p>
        </p:txBody>
      </p:sp>
      <p:sp>
        <p:nvSpPr>
          <p:cNvPr id="3" name="Content Placeholder 2"/>
          <p:cNvSpPr>
            <a:spLocks noGrp="1"/>
          </p:cNvSpPr>
          <p:nvPr>
            <p:ph idx="1"/>
          </p:nvPr>
        </p:nvSpPr>
        <p:spPr/>
        <p:txBody>
          <a:bodyPr>
            <a:normAutofit/>
          </a:bodyPr>
          <a:lstStyle/>
          <a:p>
            <a:r>
              <a:rPr lang="en-US" sz="2400" dirty="0" smtClean="0"/>
              <a:t>Jesus taught His disciples to pray:</a:t>
            </a:r>
            <a:br>
              <a:rPr lang="en-US" sz="2400" dirty="0" smtClean="0"/>
            </a:br>
            <a:r>
              <a:rPr lang="en-US" sz="2400" i="1" dirty="0" smtClean="0"/>
              <a:t>Thy Kingdom come, They will be done, on earth as it is in Heaven</a:t>
            </a:r>
            <a:r>
              <a:rPr lang="en-US" sz="2400" dirty="0" smtClean="0"/>
              <a:t>…(Matthew 6)</a:t>
            </a:r>
          </a:p>
          <a:p>
            <a:r>
              <a:rPr lang="en-US" sz="2400" dirty="0" smtClean="0"/>
              <a:t>Jesus would not have taught His disciples to pray this way if it was not necessary. So to some extent God’s Kingdom coming and God’s will being done, depend on our prayers.</a:t>
            </a:r>
          </a:p>
          <a:p>
            <a:r>
              <a:rPr lang="en-US" sz="2400" dirty="0" smtClean="0"/>
              <a:t>It is not God’s will that any should perish (2 Peter 3:9) – but many do perish.  However when people pray many are saved! It takes much prayer to do God’s will (getting people saved)</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God’s Will Happens When We Pray</a:t>
            </a:r>
            <a:endParaRPr lang="en-US" dirty="0"/>
          </a:p>
        </p:txBody>
      </p:sp>
      <p:sp>
        <p:nvSpPr>
          <p:cNvPr id="3" name="Content Placeholder 2"/>
          <p:cNvSpPr>
            <a:spLocks noGrp="1"/>
          </p:cNvSpPr>
          <p:nvPr>
            <p:ph idx="1"/>
          </p:nvPr>
        </p:nvSpPr>
        <p:spPr/>
        <p:txBody>
          <a:bodyPr>
            <a:normAutofit/>
          </a:bodyPr>
          <a:lstStyle/>
          <a:p>
            <a:r>
              <a:rPr lang="en-US" sz="2400" dirty="0" smtClean="0"/>
              <a:t>Getting people saved is God’s will and it takes prayer</a:t>
            </a:r>
          </a:p>
          <a:p>
            <a:r>
              <a:rPr lang="en-US" sz="2400" dirty="0" smtClean="0"/>
              <a:t>Deliverance from demons is God’s will and it requires prayer with authority</a:t>
            </a:r>
          </a:p>
          <a:p>
            <a:r>
              <a:rPr lang="en-US" sz="2400" dirty="0" smtClean="0"/>
              <a:t>Provision for every good work is God’s will and yet it takes prayer with persistence</a:t>
            </a:r>
          </a:p>
          <a:p>
            <a:r>
              <a:rPr lang="en-US" sz="2400" dirty="0" smtClean="0"/>
              <a:t>Healing is in God’s nature and is definitely God’s will and it takes prayer (James 5).</a:t>
            </a:r>
          </a:p>
          <a:p>
            <a:r>
              <a:rPr lang="en-US" sz="2400" dirty="0" smtClean="0"/>
              <a:t>Accomplishing a great purpose for God (e.g. rebuilding Jerusalem) takes prayer before it can move forward.</a:t>
            </a:r>
          </a:p>
          <a:p>
            <a:r>
              <a:rPr lang="en-US" sz="2400" dirty="0" smtClean="0"/>
              <a:t>The filling of the Holy Spirit is God’s will and in Acts 8 it took apostolic prayer and the laying on of hands.</a:t>
            </a: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Isn’t God Sovereign?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Some people say:</a:t>
            </a:r>
            <a:br>
              <a:rPr lang="en-US" sz="2400" dirty="0" smtClean="0"/>
            </a:br>
            <a:r>
              <a:rPr lang="en-US" sz="2400" dirty="0" smtClean="0"/>
              <a:t>“God is Sovereign and His will happens whether I pray or not otherwise God would not be God and everything would depend on Man”</a:t>
            </a:r>
          </a:p>
          <a:p>
            <a:r>
              <a:rPr lang="en-US" sz="2400" dirty="0" smtClean="0"/>
              <a:t>This is known as FATALISM and is one of the chief characteristics of deterministic pagan religions (Islam, astrology, Hinduism etc)</a:t>
            </a:r>
          </a:p>
          <a:p>
            <a:r>
              <a:rPr lang="en-US" sz="2400" dirty="0" smtClean="0"/>
              <a:t>Man was put over the earth to subdue it and to bring it into order. Order (Shalom) on this planet depends on us, and we cannot achieve it unless we PRAY (because we lack the power ourselves).  The grand universal order depends on God but the local order depends on us and upon our prayers. </a:t>
            </a: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Arrows…</a:t>
            </a:r>
            <a:endParaRPr lang="en-US" dirty="0"/>
          </a:p>
        </p:txBody>
      </p:sp>
      <p:sp>
        <p:nvSpPr>
          <p:cNvPr id="3" name="Content Placeholder 2"/>
          <p:cNvSpPr>
            <a:spLocks noGrp="1"/>
          </p:cNvSpPr>
          <p:nvPr>
            <p:ph idx="1"/>
          </p:nvPr>
        </p:nvSpPr>
        <p:spPr>
          <a:xfrm>
            <a:off x="1435608" y="1447800"/>
            <a:ext cx="7498080" cy="5105400"/>
          </a:xfrm>
        </p:spPr>
        <p:txBody>
          <a:bodyPr>
            <a:normAutofit lnSpcReduction="10000"/>
          </a:bodyPr>
          <a:lstStyle/>
          <a:p>
            <a:r>
              <a:rPr lang="en-US" sz="2400" dirty="0" smtClean="0"/>
              <a:t>The number of times that the </a:t>
            </a:r>
            <a:r>
              <a:rPr lang="en-US" sz="2400" dirty="0" err="1" smtClean="0"/>
              <a:t>Arameans</a:t>
            </a:r>
            <a:r>
              <a:rPr lang="en-US" sz="2400" dirty="0" smtClean="0"/>
              <a:t> would be defeated depended ENTIRELY upon how many times the King would hit the arrows against the ground!</a:t>
            </a:r>
          </a:p>
          <a:p>
            <a:r>
              <a:rPr lang="en-US" sz="2400" dirty="0" smtClean="0"/>
              <a:t>God’s sovereign will had NOT determined how many times the </a:t>
            </a:r>
            <a:r>
              <a:rPr lang="en-US" sz="2400" dirty="0" err="1" smtClean="0"/>
              <a:t>Arameans</a:t>
            </a:r>
            <a:r>
              <a:rPr lang="en-US" sz="2400" dirty="0" smtClean="0"/>
              <a:t> would be defeated! Elisha said they could have been completely wiped out! (And that would have been God’s perfect will)</a:t>
            </a:r>
          </a:p>
          <a:p>
            <a:r>
              <a:rPr lang="en-US" sz="2400" dirty="0" smtClean="0"/>
              <a:t>There is a mysterious divine connection between how we pray and what God does. </a:t>
            </a:r>
          </a:p>
          <a:p>
            <a:r>
              <a:rPr lang="en-US" sz="2400" dirty="0" smtClean="0"/>
              <a:t>The fervent prayer of a righteous man </a:t>
            </a:r>
            <a:r>
              <a:rPr lang="en-US" sz="2400" dirty="0" err="1" smtClean="0"/>
              <a:t>availeth</a:t>
            </a:r>
            <a:r>
              <a:rPr lang="en-US" sz="2400" dirty="0" smtClean="0"/>
              <a:t> much! </a:t>
            </a:r>
          </a:p>
          <a:p>
            <a:r>
              <a:rPr lang="en-US" sz="2400" dirty="0" smtClean="0"/>
              <a:t>Prayer opens the floodgates, triggers the avalanche of blessings and is like the lever that switches the train tracks and directs the course of the train!</a:t>
            </a: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Unredeemed Promises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Every now and then someone discovers a large pile of unredeemed government bonds and makes a fortune. </a:t>
            </a:r>
          </a:p>
          <a:p>
            <a:r>
              <a:rPr lang="en-US" sz="2400" dirty="0" smtClean="0"/>
              <a:t>The value was there, it was just hidden in the attic and never cashed in. </a:t>
            </a:r>
          </a:p>
          <a:p>
            <a:r>
              <a:rPr lang="en-US" sz="2400" dirty="0" smtClean="0"/>
              <a:t>The bond was an unused promissory note!</a:t>
            </a:r>
          </a:p>
          <a:p>
            <a:r>
              <a:rPr lang="en-US" sz="2400" dirty="0" smtClean="0"/>
              <a:t>If we are to partake of the divine nature we need to start cashing in the divine promises through prayer</a:t>
            </a:r>
          </a:p>
          <a:p>
            <a:r>
              <a:rPr lang="en-US" sz="2400" dirty="0" smtClean="0"/>
              <a:t>Even things that are God’s will for us will NOT happen unless we pray for them to happen and receive them by grace through faith!</a:t>
            </a:r>
          </a:p>
          <a:p>
            <a:r>
              <a:rPr lang="en-US" sz="2400" dirty="0" smtClean="0"/>
              <a:t>Good things such  holiness, love, peace of mind, joy, patience, inner strength, healing, and power in ministry will NEVER arrive unless we pray for them.</a:t>
            </a:r>
          </a:p>
          <a:p>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Praying for Wisdom</a:t>
            </a:r>
            <a:endParaRPr lang="en-US" dirty="0"/>
          </a:p>
        </p:txBody>
      </p:sp>
      <p:sp>
        <p:nvSpPr>
          <p:cNvPr id="3" name="Content Placeholder 2"/>
          <p:cNvSpPr>
            <a:spLocks noGrp="1"/>
          </p:cNvSpPr>
          <p:nvPr>
            <p:ph idx="1"/>
          </p:nvPr>
        </p:nvSpPr>
        <p:spPr>
          <a:xfrm>
            <a:off x="1219200" y="1447800"/>
            <a:ext cx="7714488" cy="4800600"/>
          </a:xfrm>
        </p:spPr>
        <p:txBody>
          <a:bodyPr>
            <a:normAutofit/>
          </a:bodyPr>
          <a:lstStyle/>
          <a:p>
            <a:r>
              <a:rPr lang="en-US" sz="2400" dirty="0" smtClean="0"/>
              <a:t>God does not want His children to be stupid!</a:t>
            </a:r>
          </a:p>
          <a:p>
            <a:r>
              <a:rPr lang="en-US" sz="2400" dirty="0" smtClean="0"/>
              <a:t>It is clearly God’s will that Christians be wise and this is all through Proverbs and through the prayers in the New Testament.</a:t>
            </a:r>
          </a:p>
          <a:p>
            <a:r>
              <a:rPr lang="en-US" sz="2400" dirty="0" smtClean="0"/>
              <a:t>Yet James tells us that we must PRAY for wisdom</a:t>
            </a:r>
          </a:p>
          <a:p>
            <a:r>
              <a:rPr lang="en-US" sz="2400" dirty="0" smtClean="0"/>
              <a:t>And Paul frequently prays for the wisdom of his converts</a:t>
            </a:r>
          </a:p>
          <a:p>
            <a:r>
              <a:rPr lang="en-US" sz="2400" dirty="0" smtClean="0"/>
              <a:t>If something as obviously basic, good, necessary and desirable as wisdom requires prayer then EVERYTHING in the Christian life requires prayer – diligent daily prayer!</a:t>
            </a: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Things That Require Prayer</a:t>
            </a:r>
            <a:endParaRPr lang="en-US" dirty="0"/>
          </a:p>
        </p:txBody>
      </p:sp>
      <p:sp>
        <p:nvSpPr>
          <p:cNvPr id="3" name="Content Placeholder 2"/>
          <p:cNvSpPr>
            <a:spLocks noGrp="1"/>
          </p:cNvSpPr>
          <p:nvPr>
            <p:ph idx="1"/>
          </p:nvPr>
        </p:nvSpPr>
        <p:spPr>
          <a:xfrm>
            <a:off x="1143000" y="1447800"/>
            <a:ext cx="7790688" cy="4800600"/>
          </a:xfrm>
        </p:spPr>
        <p:txBody>
          <a:bodyPr>
            <a:normAutofit lnSpcReduction="10000"/>
          </a:bodyPr>
          <a:lstStyle/>
          <a:p>
            <a:r>
              <a:rPr lang="en-US" sz="2400" dirty="0" smtClean="0"/>
              <a:t>Deliverance from Temptation (Matthew 26:41)</a:t>
            </a:r>
          </a:p>
          <a:p>
            <a:r>
              <a:rPr lang="en-US" sz="2400" dirty="0" smtClean="0"/>
              <a:t>Salvation (Romans 10:1, 1 Timothy 2:4)</a:t>
            </a:r>
          </a:p>
          <a:p>
            <a:r>
              <a:rPr lang="en-US" sz="2400" dirty="0" smtClean="0"/>
              <a:t>The Fullness of the Holy Spirit (Luke 11:11-13,  Acts 8:15))</a:t>
            </a:r>
          </a:p>
          <a:p>
            <a:r>
              <a:rPr lang="en-US" sz="2400" dirty="0" smtClean="0"/>
              <a:t>Wisdom and Revelation (Ephesians 1:17)</a:t>
            </a:r>
          </a:p>
          <a:p>
            <a:r>
              <a:rPr lang="en-US" sz="2400" dirty="0" smtClean="0"/>
              <a:t>Healing Miracles (Acts 4:30,  James 5:14-16)</a:t>
            </a:r>
          </a:p>
          <a:p>
            <a:r>
              <a:rPr lang="en-US" sz="2400" dirty="0" smtClean="0"/>
              <a:t>Developing Christian Character (Colossians 1:10-11)</a:t>
            </a:r>
          </a:p>
          <a:p>
            <a:r>
              <a:rPr lang="en-US" sz="2400" dirty="0" smtClean="0"/>
              <a:t>Inner Strength (Ephesians 3:14-21)</a:t>
            </a:r>
          </a:p>
          <a:p>
            <a:r>
              <a:rPr lang="en-US" sz="2400" dirty="0" smtClean="0"/>
              <a:t>The Experience of the Love of Christ (Ephesians 3:14-21)</a:t>
            </a:r>
          </a:p>
          <a:p>
            <a:r>
              <a:rPr lang="en-US" sz="2400" dirty="0" smtClean="0"/>
              <a:t>Tranquil Lives / Good Government (1 Timothy 2:1-4)</a:t>
            </a:r>
          </a:p>
          <a:p>
            <a:r>
              <a:rPr lang="en-US" sz="2400" dirty="0" smtClean="0"/>
              <a:t>Deliverance from Unbelievers (Rom 15:30,31,  Acts 12:5)</a:t>
            </a:r>
          </a:p>
          <a:p>
            <a:r>
              <a:rPr lang="en-US" sz="2400" dirty="0" smtClean="0"/>
              <a:t>Christian Maturity (Colossians 4:12)</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Partaking…..</a:t>
            </a:r>
            <a:endParaRPr lang="en-US" dirty="0"/>
          </a:p>
        </p:txBody>
      </p:sp>
      <p:sp>
        <p:nvSpPr>
          <p:cNvPr id="3" name="Content Placeholder 2"/>
          <p:cNvSpPr>
            <a:spLocks noGrp="1"/>
          </p:cNvSpPr>
          <p:nvPr>
            <p:ph idx="1"/>
          </p:nvPr>
        </p:nvSpPr>
        <p:spPr>
          <a:xfrm>
            <a:off x="1066800" y="1447800"/>
            <a:ext cx="7866888" cy="5181600"/>
          </a:xfrm>
        </p:spPr>
        <p:txBody>
          <a:bodyPr>
            <a:normAutofit/>
          </a:bodyPr>
          <a:lstStyle/>
          <a:p>
            <a:r>
              <a:rPr lang="en-US" sz="2400" dirty="0" smtClean="0"/>
              <a:t>The purpose of the Promises is so that we can be </a:t>
            </a:r>
            <a:r>
              <a:rPr lang="en-US" sz="2400" b="1" i="1" dirty="0" smtClean="0"/>
              <a:t>partakers in the divine nature </a:t>
            </a:r>
            <a:r>
              <a:rPr lang="en-US" sz="2400" dirty="0" smtClean="0"/>
              <a:t>and escape the corruption that is in the world through lust. (2 Peter 1:2-4)</a:t>
            </a:r>
          </a:p>
          <a:p>
            <a:r>
              <a:rPr lang="en-US" sz="2400" dirty="0" smtClean="0"/>
              <a:t>So we can be LOVING (God is Love)</a:t>
            </a:r>
          </a:p>
          <a:p>
            <a:r>
              <a:rPr lang="en-US" sz="2400" dirty="0" smtClean="0"/>
              <a:t>So we can be FORGIVING (God abundantly pardons)</a:t>
            </a:r>
          </a:p>
          <a:p>
            <a:r>
              <a:rPr lang="en-US" sz="2400" dirty="0" smtClean="0"/>
              <a:t>So we can be GENEROUS (God gives all things freely)</a:t>
            </a:r>
          </a:p>
          <a:p>
            <a:r>
              <a:rPr lang="en-US" sz="2400" dirty="0" smtClean="0"/>
              <a:t>So we can be HOLY (God is holy and perfect)</a:t>
            </a:r>
          </a:p>
          <a:p>
            <a:r>
              <a:rPr lang="en-US" sz="2400" dirty="0" smtClean="0"/>
              <a:t>So we can be WISE IN ALL THINGS (as God is..)</a:t>
            </a:r>
          </a:p>
          <a:p>
            <a:r>
              <a:rPr lang="en-US" sz="2400" dirty="0" smtClean="0"/>
              <a:t>The promises were NOT given just so we can be happy and successful (though these are good things)</a:t>
            </a:r>
          </a:p>
          <a:p>
            <a:r>
              <a:rPr lang="en-US" sz="2400" dirty="0" smtClean="0"/>
              <a:t>The promises are not to fulfill the world’s standards and expectations but are so we may partake in God Himself!</a:t>
            </a:r>
            <a:endParaRPr 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dirty="0" smtClean="0"/>
              <a:t>Not Automatic!</a:t>
            </a:r>
            <a:endParaRPr lang="en-US" dirty="0"/>
          </a:p>
        </p:txBody>
      </p:sp>
      <p:sp>
        <p:nvSpPr>
          <p:cNvPr id="3" name="Content Placeholder 2"/>
          <p:cNvSpPr>
            <a:spLocks noGrp="1"/>
          </p:cNvSpPr>
          <p:nvPr>
            <p:ph idx="1"/>
          </p:nvPr>
        </p:nvSpPr>
        <p:spPr>
          <a:xfrm>
            <a:off x="1219200" y="990600"/>
            <a:ext cx="7802880" cy="5562600"/>
          </a:xfrm>
        </p:spPr>
        <p:txBody>
          <a:bodyPr>
            <a:normAutofit lnSpcReduction="10000"/>
          </a:bodyPr>
          <a:lstStyle/>
          <a:p>
            <a:r>
              <a:rPr lang="en-US" sz="2400" dirty="0" smtClean="0"/>
              <a:t>Promises and blessings are like promissory notes that must be activated through prayer </a:t>
            </a:r>
            <a:r>
              <a:rPr lang="en-US" sz="2400" smtClean="0"/>
              <a:t>and the </a:t>
            </a:r>
            <a:r>
              <a:rPr lang="en-US" sz="2400" dirty="0" smtClean="0"/>
              <a:t>activating actions of faith!</a:t>
            </a:r>
          </a:p>
          <a:p>
            <a:r>
              <a:rPr lang="en-US" sz="2400" dirty="0" smtClean="0"/>
              <a:t>You do not have because you do not ask (James 4:2)!</a:t>
            </a:r>
          </a:p>
          <a:p>
            <a:r>
              <a:rPr lang="en-US" sz="2400" dirty="0" smtClean="0"/>
              <a:t>God will not automatically make you good</a:t>
            </a:r>
          </a:p>
          <a:p>
            <a:r>
              <a:rPr lang="en-US" sz="2400" dirty="0" smtClean="0"/>
              <a:t>God will not automatically make you loving</a:t>
            </a:r>
          </a:p>
          <a:p>
            <a:r>
              <a:rPr lang="en-US" sz="2400" dirty="0" smtClean="0"/>
              <a:t>You must earnestly pray for these things!</a:t>
            </a:r>
          </a:p>
          <a:p>
            <a:r>
              <a:rPr lang="en-US" sz="2400" dirty="0" smtClean="0"/>
              <a:t>You must fervently pray to be a partaker of the divine nature, filled with all the fullness of God!</a:t>
            </a:r>
          </a:p>
          <a:p>
            <a:r>
              <a:rPr lang="en-US" sz="2400" dirty="0" smtClean="0"/>
              <a:t>You must fervently pray for everything pertaining to life and godliness even though God WANTS and has promised to supply them to you!</a:t>
            </a:r>
          </a:p>
          <a:p>
            <a:r>
              <a:rPr lang="en-US" sz="2400" b="1" i="1" dirty="0" smtClean="0"/>
              <a:t>God will only give us the things that we want to receive </a:t>
            </a:r>
            <a:r>
              <a:rPr lang="en-US" sz="2400" dirty="0" smtClean="0"/>
              <a:t>and God will know we want to receive it, and that we value it, when we ask for it in prayer!</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Divine Nature</a:t>
            </a:r>
            <a:endParaRPr lang="en-US" dirty="0"/>
          </a:p>
        </p:txBody>
      </p:sp>
      <p:sp>
        <p:nvSpPr>
          <p:cNvPr id="3" name="Content Placeholder 2"/>
          <p:cNvSpPr>
            <a:spLocks noGrp="1"/>
          </p:cNvSpPr>
          <p:nvPr>
            <p:ph idx="1"/>
          </p:nvPr>
        </p:nvSpPr>
        <p:spPr>
          <a:xfrm>
            <a:off x="1435608" y="1447800"/>
            <a:ext cx="7498080" cy="5257800"/>
          </a:xfrm>
        </p:spPr>
        <p:txBody>
          <a:bodyPr>
            <a:normAutofit/>
          </a:bodyPr>
          <a:lstStyle/>
          <a:p>
            <a:r>
              <a:rPr lang="en-US" sz="2400" dirty="0" smtClean="0"/>
              <a:t>We become eternal, immortal beings with spiritual bodies after the resurrection, when the corruptible puts on incorruptible and the mortal puts on the immortal and we share the nature of the heavenly man, Christ Jesus (1 Corinthians 15:35-58, Romans 8:17-25)</a:t>
            </a:r>
          </a:p>
          <a:p>
            <a:r>
              <a:rPr lang="en-US" sz="2400" dirty="0" smtClean="0"/>
              <a:t>This divine transformation will be the “revealing of the sons of God” and involves the liberation of all Creation and a manifestation of great glory (our glorification).</a:t>
            </a:r>
          </a:p>
          <a:p>
            <a:r>
              <a:rPr lang="en-US" sz="2400" dirty="0" smtClean="0"/>
              <a:t>Therefore we are on a journey to take on the divine nature. We are not </a:t>
            </a:r>
            <a:r>
              <a:rPr lang="en-US" sz="2400" dirty="0" err="1" smtClean="0"/>
              <a:t>worldlings</a:t>
            </a:r>
            <a:r>
              <a:rPr lang="en-US" sz="2400" dirty="0" smtClean="0"/>
              <a:t> and earth-dwellers, we are Spirit-filled temples of the Living God.</a:t>
            </a:r>
          </a:p>
          <a:p>
            <a:r>
              <a:rPr lang="en-US" sz="2400" dirty="0" smtClean="0"/>
              <a:t>To pray effectively we require a vast spiritual vision of what we are becoming in Christ.</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498080" cy="944562"/>
          </a:xfrm>
        </p:spPr>
        <p:txBody>
          <a:bodyPr/>
          <a:lstStyle/>
          <a:p>
            <a:r>
              <a:rPr lang="en-US" dirty="0" smtClean="0"/>
              <a:t>Praying and Partaking…</a:t>
            </a:r>
            <a:endParaRPr lang="en-US" dirty="0"/>
          </a:p>
        </p:txBody>
      </p:sp>
      <p:sp>
        <p:nvSpPr>
          <p:cNvPr id="3" name="Content Placeholder 2"/>
          <p:cNvSpPr>
            <a:spLocks noGrp="1"/>
          </p:cNvSpPr>
          <p:nvPr>
            <p:ph idx="1"/>
          </p:nvPr>
        </p:nvSpPr>
        <p:spPr>
          <a:xfrm>
            <a:off x="990600" y="1219200"/>
            <a:ext cx="7943088" cy="5181600"/>
          </a:xfrm>
        </p:spPr>
        <p:txBody>
          <a:bodyPr>
            <a:normAutofit/>
          </a:bodyPr>
          <a:lstStyle/>
          <a:p>
            <a:r>
              <a:rPr lang="en-US" sz="2400" dirty="0" smtClean="0"/>
              <a:t>What aspect of the Divine Nature are you TOTALLY LACKING IN so that it would be utterly impossible to be like God unless you got a massive, gracious, free and blessed heavenly download of that quality?</a:t>
            </a:r>
          </a:p>
          <a:p>
            <a:r>
              <a:rPr lang="en-US" sz="2400" dirty="0" smtClean="0"/>
              <a:t>Tell God that you are a totally empty vessel in need of Him, and that you want to be like Him and to partake in the Divine Nature but that it is utterly impossible for you to do so. BE POOR IN SPIRIT!</a:t>
            </a:r>
          </a:p>
          <a:p>
            <a:r>
              <a:rPr lang="en-US" sz="2400" dirty="0" smtClean="0"/>
              <a:t>Then prayerfully ask for the quality you completely  lack (e.g. self-discipline) and believe that you have received it by faith on the basis of His Word.</a:t>
            </a:r>
          </a:p>
          <a:p>
            <a:r>
              <a:rPr lang="en-US" sz="2400" dirty="0" smtClean="0"/>
              <a:t>Then PERSIST in this kind of “asking, seeking, knocking” kind of prayer (see Matthew 7:7,8;   Luke 11:11-13, 18:1-10)</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Partaking In A Divine Destiny</a:t>
            </a:r>
            <a:endParaRPr lang="en-US" dirty="0"/>
          </a:p>
        </p:txBody>
      </p:sp>
      <p:sp>
        <p:nvSpPr>
          <p:cNvPr id="3" name="Content Placeholder 2"/>
          <p:cNvSpPr>
            <a:spLocks noGrp="1"/>
          </p:cNvSpPr>
          <p:nvPr>
            <p:ph idx="1"/>
          </p:nvPr>
        </p:nvSpPr>
        <p:spPr>
          <a:xfrm>
            <a:off x="1143000" y="1447800"/>
            <a:ext cx="7790688" cy="4800600"/>
          </a:xfrm>
        </p:spPr>
        <p:txBody>
          <a:bodyPr>
            <a:normAutofit/>
          </a:bodyPr>
          <a:lstStyle/>
          <a:p>
            <a:r>
              <a:rPr lang="en-US" sz="2400" dirty="0" smtClean="0"/>
              <a:t>God gives us everything we need for life and godliness by His divine power, unleashed through His promises (2 Peter 1:2-4) and Heavenly Blessings (Ephesians 1:3) so that we can complete the good works that God has prepared beforehand for us to do (Ephesians 2:10)</a:t>
            </a:r>
          </a:p>
          <a:p>
            <a:r>
              <a:rPr lang="en-US" sz="2400" dirty="0" smtClean="0"/>
              <a:t>We have ACCESS TO EVERYTHING so that we may DO SOMETHING for the glory of God!</a:t>
            </a:r>
          </a:p>
          <a:p>
            <a:r>
              <a:rPr lang="en-US" sz="2400" dirty="0" smtClean="0"/>
              <a:t>The promises and blessings are the power for partaking in the pathway of God’s plan e.g. when Jesus sent out the Twelve and the 72</a:t>
            </a:r>
          </a:p>
          <a:p>
            <a:r>
              <a:rPr lang="en-US" sz="2400" dirty="0" smtClean="0"/>
              <a:t>They are God’s gracious provision for our divine destiny</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Life Purpose</a:t>
            </a:r>
            <a:endParaRPr lang="en-US" dirty="0"/>
          </a:p>
        </p:txBody>
      </p:sp>
      <p:sp>
        <p:nvSpPr>
          <p:cNvPr id="3" name="Content Placeholder 2"/>
          <p:cNvSpPr>
            <a:spLocks noGrp="1"/>
          </p:cNvSpPr>
          <p:nvPr>
            <p:ph idx="1"/>
          </p:nvPr>
        </p:nvSpPr>
        <p:spPr>
          <a:xfrm>
            <a:off x="1435608" y="1447800"/>
            <a:ext cx="7498080" cy="5257800"/>
          </a:xfrm>
        </p:spPr>
        <p:txBody>
          <a:bodyPr>
            <a:normAutofit lnSpcReduction="10000"/>
          </a:bodyPr>
          <a:lstStyle/>
          <a:p>
            <a:pPr>
              <a:buNone/>
            </a:pPr>
            <a:r>
              <a:rPr lang="en-US" sz="2400" b="1" dirty="0" smtClean="0"/>
              <a:t>The life purpose of every born-</a:t>
            </a:r>
            <a:r>
              <a:rPr lang="en-US" sz="2400" b="1" dirty="0" err="1" smtClean="0"/>
              <a:t>agian</a:t>
            </a:r>
            <a:r>
              <a:rPr lang="en-US" sz="2400" b="1" dirty="0" smtClean="0"/>
              <a:t> Christian is:</a:t>
            </a:r>
            <a:r>
              <a:rPr lang="en-US" sz="2400" dirty="0" smtClean="0"/>
              <a:t/>
            </a:r>
            <a:br>
              <a:rPr lang="en-US" sz="2400" dirty="0" smtClean="0"/>
            </a:br>
            <a:endParaRPr lang="en-US" sz="2400" dirty="0" smtClean="0"/>
          </a:p>
          <a:p>
            <a:pPr>
              <a:buNone/>
            </a:pPr>
            <a:r>
              <a:rPr lang="en-US" sz="2400" dirty="0" smtClean="0"/>
              <a:t> to repent from being a spiritually dead and totally self-centered sinner driven here and there by various lusts</a:t>
            </a:r>
            <a:br>
              <a:rPr lang="en-US" sz="2400" dirty="0" smtClean="0"/>
            </a:br>
            <a:r>
              <a:rPr lang="en-US" sz="2400" dirty="0" smtClean="0"/>
              <a:t/>
            </a:r>
            <a:br>
              <a:rPr lang="en-US" sz="2400" dirty="0" smtClean="0"/>
            </a:br>
            <a:r>
              <a:rPr lang="en-US" sz="2400" dirty="0" smtClean="0"/>
              <a:t>and through grace, by faith, to become  a loving, holy son or daughter of the Living God, </a:t>
            </a:r>
            <a:br>
              <a:rPr lang="en-US" sz="2400" dirty="0" smtClean="0"/>
            </a:br>
            <a:r>
              <a:rPr lang="en-US" sz="2400" dirty="0" smtClean="0"/>
              <a:t/>
            </a:r>
            <a:br>
              <a:rPr lang="en-US" sz="2400" dirty="0" smtClean="0"/>
            </a:br>
            <a:r>
              <a:rPr lang="en-US" sz="2400" dirty="0" smtClean="0"/>
              <a:t>made into the image of His beloved Son, Jesus Christ </a:t>
            </a:r>
            <a:br>
              <a:rPr lang="en-US" sz="2400" dirty="0" smtClean="0"/>
            </a:br>
            <a:endParaRPr lang="en-US" sz="2400" dirty="0" smtClean="0"/>
          </a:p>
          <a:p>
            <a:pPr>
              <a:buNone/>
            </a:pPr>
            <a:r>
              <a:rPr lang="en-US" sz="2400" dirty="0" smtClean="0"/>
              <a:t>and in the process to complete the good works that God has foreordained for us to do.</a:t>
            </a:r>
            <a:br>
              <a:rPr lang="en-US" sz="2400" dirty="0" smtClean="0"/>
            </a:br>
            <a:endParaRPr lang="en-US" sz="2400" dirty="0" smtClean="0"/>
          </a:p>
          <a:p>
            <a:pPr>
              <a:buNone/>
            </a:pPr>
            <a:r>
              <a:rPr lang="en-US" sz="2400" dirty="0" smtClean="0"/>
              <a:t>Ephesians 2:1-10, 3:14-21, Romans 8:28-30</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Cannot Change Yourself!</a:t>
            </a:r>
            <a:endParaRPr lang="en-US" dirty="0"/>
          </a:p>
        </p:txBody>
      </p:sp>
      <p:sp>
        <p:nvSpPr>
          <p:cNvPr id="3" name="Content Placeholder 2"/>
          <p:cNvSpPr>
            <a:spLocks noGrp="1"/>
          </p:cNvSpPr>
          <p:nvPr>
            <p:ph idx="1"/>
          </p:nvPr>
        </p:nvSpPr>
        <p:spPr>
          <a:xfrm>
            <a:off x="1219200" y="1447800"/>
            <a:ext cx="7714488" cy="5257800"/>
          </a:xfrm>
        </p:spPr>
        <p:txBody>
          <a:bodyPr>
            <a:normAutofit fontScale="92500"/>
          </a:bodyPr>
          <a:lstStyle/>
          <a:p>
            <a:pPr>
              <a:buNone/>
            </a:pPr>
            <a:r>
              <a:rPr lang="en-US" sz="2400" dirty="0" smtClean="0"/>
              <a:t>We simply CANNOT change ourselves from a sinner to a saint because such a process involves:</a:t>
            </a:r>
            <a:br>
              <a:rPr lang="en-US" sz="2400" dirty="0" smtClean="0"/>
            </a:br>
            <a:endParaRPr lang="en-US" sz="2400" dirty="0" smtClean="0"/>
          </a:p>
          <a:p>
            <a:pPr marL="539496" indent="-457200">
              <a:buAutoNum type="alphaLcParenR"/>
            </a:pPr>
            <a:r>
              <a:rPr lang="en-US" sz="2400" dirty="0" smtClean="0"/>
              <a:t>Knowing ourselves and all our weaknesses</a:t>
            </a:r>
          </a:p>
          <a:p>
            <a:pPr marL="539496" indent="-457200">
              <a:buAutoNum type="alphaLcParenR"/>
            </a:pPr>
            <a:r>
              <a:rPr lang="en-US" sz="2400" dirty="0" smtClean="0"/>
              <a:t>Knowing the right methods for correcting all of our weaknesses and the right order in which to correct them</a:t>
            </a:r>
          </a:p>
          <a:p>
            <a:pPr marL="539496" indent="-457200">
              <a:buAutoNum type="alphaLcParenR"/>
            </a:pPr>
            <a:r>
              <a:rPr lang="en-US" sz="2400" dirty="0" smtClean="0"/>
              <a:t>Knowing what the image of Jesus Christ is in all its various dimensions</a:t>
            </a:r>
          </a:p>
          <a:p>
            <a:pPr marL="539496" indent="-457200">
              <a:buAutoNum type="alphaLcParenR"/>
            </a:pPr>
            <a:r>
              <a:rPr lang="en-US" sz="2400" dirty="0" smtClean="0"/>
              <a:t>Being able to develop all the positive aspects of His character</a:t>
            </a:r>
          </a:p>
          <a:p>
            <a:pPr marL="539496" indent="-457200">
              <a:buAutoNum type="alphaLcParenR"/>
            </a:pPr>
            <a:r>
              <a:rPr lang="en-US" sz="2400" dirty="0" smtClean="0"/>
              <a:t>Having the right wisdom, power, time, talent, advisors, circumstances  etc to help us with this vast endeavor</a:t>
            </a:r>
            <a:br>
              <a:rPr lang="en-US" sz="2400" dirty="0" smtClean="0"/>
            </a:br>
            <a:r>
              <a:rPr lang="en-US" sz="2400" dirty="0" smtClean="0"/>
              <a:t/>
            </a:r>
            <a:br>
              <a:rPr lang="en-US" sz="2400" dirty="0" smtClean="0"/>
            </a:br>
            <a:r>
              <a:rPr lang="en-US" sz="2400" b="1" dirty="0" smtClean="0">
                <a:solidFill>
                  <a:schemeClr val="accent5"/>
                </a:solidFill>
                <a:effectLst>
                  <a:outerShdw blurRad="38100" dist="38100" dir="2700000" algn="tl">
                    <a:srgbClr val="000000">
                      <a:alpha val="43137"/>
                    </a:srgbClr>
                  </a:outerShdw>
                </a:effectLst>
              </a:rPr>
              <a:t>THIS IS OBVIOUSLY TOTALLY OUT OF REACH!</a:t>
            </a:r>
            <a:endParaRPr lang="en-US" sz="2400" b="1" dirty="0">
              <a:solidFill>
                <a:schemeClr val="accent5"/>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1221</TotalTime>
  <Words>3674</Words>
  <Application>Microsoft Office PowerPoint</Application>
  <PresentationFormat>On-screen Show (4:3)</PresentationFormat>
  <Paragraphs>274</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Solstice</vt:lpstr>
      <vt:lpstr>Prayers of the Bible  Praying the Scriptures and Promises. </vt:lpstr>
      <vt:lpstr>Not In Words But In Power</vt:lpstr>
      <vt:lpstr>The Power of the Promises!</vt:lpstr>
      <vt:lpstr>Partaking…..</vt:lpstr>
      <vt:lpstr>The Divine Nature</vt:lpstr>
      <vt:lpstr>Praying and Partaking…</vt:lpstr>
      <vt:lpstr>Partaking In A Divine Destiny</vt:lpstr>
      <vt:lpstr>Our Life Purpose</vt:lpstr>
      <vt:lpstr>You Cannot Change Yourself!</vt:lpstr>
      <vt:lpstr>Our Weakness</vt:lpstr>
      <vt:lpstr>Slide 11</vt:lpstr>
      <vt:lpstr>Slide 12</vt:lpstr>
      <vt:lpstr>By Grace Through Faith</vt:lpstr>
      <vt:lpstr>Abraham</vt:lpstr>
      <vt:lpstr>Some Faith Actions…</vt:lpstr>
      <vt:lpstr>Elisha and The King</vt:lpstr>
      <vt:lpstr>Attitudes That Activate</vt:lpstr>
      <vt:lpstr>Receiving Joy….</vt:lpstr>
      <vt:lpstr>How You Received The Joy…</vt:lpstr>
      <vt:lpstr>How You Can Receive Peace and Poise</vt:lpstr>
      <vt:lpstr>Receiving A Ministry</vt:lpstr>
      <vt:lpstr>Slide 22</vt:lpstr>
      <vt:lpstr>How Promises Work</vt:lpstr>
      <vt:lpstr>Knowing Which Promise To Pray</vt:lpstr>
      <vt:lpstr>Promises Can Take Time To Be Fulfilled</vt:lpstr>
      <vt:lpstr>The Prayer of Jabez:  Blessings</vt:lpstr>
      <vt:lpstr>Hezekiah’s Prayer:  Deliverance</vt:lpstr>
      <vt:lpstr>Nehemiah:  Prayer for Success</vt:lpstr>
      <vt:lpstr>A Prayerful Church</vt:lpstr>
      <vt:lpstr>Praying For Enlightenment</vt:lpstr>
      <vt:lpstr>Prayer for Your Christian Life</vt:lpstr>
      <vt:lpstr>Unpacking The Promises</vt:lpstr>
      <vt:lpstr>God’s Will and Prayer</vt:lpstr>
      <vt:lpstr>God’s Will Happens When We Pray</vt:lpstr>
      <vt:lpstr>But Isn’t God Sovereign?</vt:lpstr>
      <vt:lpstr>Back To The Arrows…</vt:lpstr>
      <vt:lpstr>Unredeemed Promises</vt:lpstr>
      <vt:lpstr>Praying for Wisdom</vt:lpstr>
      <vt:lpstr>Basic Things That Require Prayer</vt:lpstr>
      <vt:lpstr>Not Automatic!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Prayers of the Bible  Praying the Scriptures and Promises.</dc:title>
  <dc:creator>Cybermissions</dc:creator>
  <cp:lastModifiedBy>Cybermissions</cp:lastModifiedBy>
  <cp:revision>39</cp:revision>
  <dcterms:created xsi:type="dcterms:W3CDTF">2012-02-03T23:32:07Z</dcterms:created>
  <dcterms:modified xsi:type="dcterms:W3CDTF">2012-02-06T02:11:10Z</dcterms:modified>
</cp:coreProperties>
</file>