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8"/>
  </p:notesMasterIdLst>
  <p:handoutMasterIdLst>
    <p:handoutMasterId r:id="rId39"/>
  </p:handoutMasterIdLst>
  <p:sldIdLst>
    <p:sldId id="256" r:id="rId2"/>
    <p:sldId id="278" r:id="rId3"/>
    <p:sldId id="276" r:id="rId4"/>
    <p:sldId id="277" r:id="rId5"/>
    <p:sldId id="279" r:id="rId6"/>
    <p:sldId id="280" r:id="rId7"/>
    <p:sldId id="281" r:id="rId8"/>
    <p:sldId id="282" r:id="rId9"/>
    <p:sldId id="283" r:id="rId10"/>
    <p:sldId id="284" r:id="rId11"/>
    <p:sldId id="289" r:id="rId12"/>
    <p:sldId id="290" r:id="rId13"/>
    <p:sldId id="285" r:id="rId14"/>
    <p:sldId id="286" r:id="rId15"/>
    <p:sldId id="287" r:id="rId16"/>
    <p:sldId id="288" r:id="rId17"/>
    <p:sldId id="291"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 id="274" r:id="rId36"/>
    <p:sldId id="275" r:id="rId37"/>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5438458" y="0"/>
            <a:ext cx="4160520" cy="365760"/>
          </a:xfrm>
          <a:prstGeom prst="rect">
            <a:avLst/>
          </a:prstGeom>
        </p:spPr>
        <p:txBody>
          <a:bodyPr vert="horz" lIns="96661" tIns="48331" rIns="96661" bIns="48331" rtlCol="0"/>
          <a:lstStyle>
            <a:lvl1pPr algn="r">
              <a:defRPr sz="1300"/>
            </a:lvl1pPr>
          </a:lstStyle>
          <a:p>
            <a:fld id="{8A46BBAE-FB01-4FCE-B4DE-34C46BE14D5A}" type="datetimeFigureOut">
              <a:rPr lang="en-US" smtClean="0"/>
              <a:pPr/>
              <a:t>3/12/2012</a:t>
            </a:fld>
            <a:endParaRPr lang="en-US"/>
          </a:p>
        </p:txBody>
      </p:sp>
      <p:sp>
        <p:nvSpPr>
          <p:cNvPr id="4" name="Footer Placeholder 3"/>
          <p:cNvSpPr>
            <a:spLocks noGrp="1"/>
          </p:cNvSpPr>
          <p:nvPr>
            <p:ph type="ftr" sz="quarter" idx="2"/>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61" tIns="48331" rIns="96661" bIns="48331" rtlCol="0" anchor="b"/>
          <a:lstStyle>
            <a:lvl1pPr algn="r">
              <a:defRPr sz="1300"/>
            </a:lvl1pPr>
          </a:lstStyle>
          <a:p>
            <a:fld id="{EA894ADF-5B5E-4661-BC65-853EC60933A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823922D0-8AA4-4897-8A5A-502513EBFF2A}" type="datetimeFigureOut">
              <a:rPr lang="en-US" smtClean="0"/>
              <a:pPr/>
              <a:t>3/12/2012</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C88D1C56-2923-432C-9F1C-60A08EB1066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CE898C-2A2B-4EDB-AFB7-096A846DBBC1}"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8D1C56-2923-432C-9F1C-60A08EB1066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036DC0-F1FE-40BB-A6F1-CE37CA05BACC}"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8D348-8E0F-4DEC-AAC1-16C2DF0043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36DC0-F1FE-40BB-A6F1-CE37CA05BACC}"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8D348-8E0F-4DEC-AAC1-16C2DF0043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36DC0-F1FE-40BB-A6F1-CE37CA05BACC}"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8D348-8E0F-4DEC-AAC1-16C2DF0043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36DC0-F1FE-40BB-A6F1-CE37CA05BACC}"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8D348-8E0F-4DEC-AAC1-16C2DF0043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36DC0-F1FE-40BB-A6F1-CE37CA05BACC}"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8D348-8E0F-4DEC-AAC1-16C2DF0043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036DC0-F1FE-40BB-A6F1-CE37CA05BACC}"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8D348-8E0F-4DEC-AAC1-16C2DF0043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036DC0-F1FE-40BB-A6F1-CE37CA05BACC}" type="datetimeFigureOut">
              <a:rPr lang="en-US" smtClean="0"/>
              <a:pPr/>
              <a:t>3/12/2012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18D348-8E0F-4DEC-AAC1-16C2DF0043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036DC0-F1FE-40BB-A6F1-CE37CA05BACC}" type="datetimeFigureOut">
              <a:rPr lang="en-US" smtClean="0"/>
              <a:pPr/>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18D348-8E0F-4DEC-AAC1-16C2DF0043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36DC0-F1FE-40BB-A6F1-CE37CA05BACC}" type="datetimeFigureOut">
              <a:rPr lang="en-US" smtClean="0"/>
              <a:pPr/>
              <a:t>3/12/2012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18D348-8E0F-4DEC-AAC1-16C2DF0043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36DC0-F1FE-40BB-A6F1-CE37CA05BACC}"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8D348-8E0F-4DEC-AAC1-16C2DF0043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36DC0-F1FE-40BB-A6F1-CE37CA05BACC}"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8D348-8E0F-4DEC-AAC1-16C2DF0043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36DC0-F1FE-40BB-A6F1-CE37CA05BACC}" type="datetimeFigureOut">
              <a:rPr lang="en-US" smtClean="0"/>
              <a:pPr/>
              <a:t>3/12/2012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8D348-8E0F-4DEC-AAC1-16C2DF0043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Praying To Get Results!</a:t>
            </a:r>
            <a:endParaRPr lang="en-US" dirty="0"/>
          </a:p>
        </p:txBody>
      </p:sp>
      <p:sp>
        <p:nvSpPr>
          <p:cNvPr id="3" name="Subtitle 2"/>
          <p:cNvSpPr>
            <a:spLocks noGrp="1"/>
          </p:cNvSpPr>
          <p:nvPr>
            <p:ph type="subTitle" idx="1"/>
          </p:nvPr>
        </p:nvSpPr>
        <p:spPr/>
        <p:txBody>
          <a:bodyPr/>
          <a:lstStyle/>
          <a:p>
            <a:r>
              <a:rPr lang="en-US" dirty="0" smtClean="0"/>
              <a:t>Lecture 1 – What Is Prayer, God, The Heavenly Realms, Battles In The Heavenly Realms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Last Prayer In The N.T.</a:t>
            </a:r>
            <a:endParaRPr lang="en-US" dirty="0"/>
          </a:p>
        </p:txBody>
      </p:sp>
      <p:sp>
        <p:nvSpPr>
          <p:cNvPr id="3" name="Content Placeholder 2"/>
          <p:cNvSpPr>
            <a:spLocks noGrp="1"/>
          </p:cNvSpPr>
          <p:nvPr>
            <p:ph idx="1"/>
          </p:nvPr>
        </p:nvSpPr>
        <p:spPr>
          <a:xfrm>
            <a:off x="457200" y="1600201"/>
            <a:ext cx="8229600" cy="4114800"/>
          </a:xfrm>
        </p:spPr>
        <p:txBody>
          <a:bodyPr>
            <a:normAutofit fontScale="85000" lnSpcReduction="10000"/>
          </a:bodyPr>
          <a:lstStyle/>
          <a:p>
            <a:pPr rtl="0"/>
            <a:r>
              <a:rPr lang="en-US" b="1" dirty="0" smtClean="0"/>
              <a:t>Revelation 8:3-5 (HCSB)</a:t>
            </a:r>
          </a:p>
          <a:p>
            <a:pPr rtl="0"/>
            <a:r>
              <a:rPr lang="en-US" i="1" dirty="0" smtClean="0"/>
              <a:t>3 Another angel, with a gold incense burner, came and stood at the altar. He was given a large amount of incense to offer with the prayers of all the saints on the gold altar in front of the throne. 4 The smoke of the incense, with the prayers of the saints, went up in the presence of God from the angel’s hand. 5 The angel took the incense burner, filled it with fire from the altar, and hurled it to the earth; there were rumblings of thunder, flashes of lightning, and an earthquake.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Experiencing Real Prayer</a:t>
            </a:r>
            <a:endParaRPr lang="en-US" dirty="0"/>
          </a:p>
        </p:txBody>
      </p:sp>
      <p:sp>
        <p:nvSpPr>
          <p:cNvPr id="3" name="Content Placeholder 2"/>
          <p:cNvSpPr>
            <a:spLocks noGrp="1"/>
          </p:cNvSpPr>
          <p:nvPr>
            <p:ph idx="1"/>
          </p:nvPr>
        </p:nvSpPr>
        <p:spPr>
          <a:xfrm>
            <a:off x="457200" y="1600200"/>
            <a:ext cx="8534400" cy="4525963"/>
          </a:xfrm>
        </p:spPr>
        <p:txBody>
          <a:bodyPr>
            <a:normAutofit lnSpcReduction="10000"/>
          </a:bodyPr>
          <a:lstStyle/>
          <a:p>
            <a:pPr>
              <a:buNone/>
            </a:pPr>
            <a:r>
              <a:rPr lang="en-US" sz="2400" dirty="0" smtClean="0"/>
              <a:t>The things that the Bible says are true, really true!</a:t>
            </a:r>
            <a:br>
              <a:rPr lang="en-US" sz="2400" dirty="0" smtClean="0"/>
            </a:br>
            <a:endParaRPr lang="en-US" sz="2400" dirty="0" smtClean="0"/>
          </a:p>
          <a:p>
            <a:pPr>
              <a:buNone/>
            </a:pPr>
            <a:r>
              <a:rPr lang="en-US" sz="2400" dirty="0" smtClean="0"/>
              <a:t>And you can receive them and experience them by faith.</a:t>
            </a:r>
            <a:br>
              <a:rPr lang="en-US" sz="2400" dirty="0" smtClean="0"/>
            </a:br>
            <a:endParaRPr lang="en-US" sz="2400" dirty="0" smtClean="0"/>
          </a:p>
          <a:p>
            <a:pPr>
              <a:buNone/>
            </a:pPr>
            <a:r>
              <a:rPr lang="en-US" sz="2400" dirty="0" smtClean="0"/>
              <a:t>That is by believing them and acting on them in the light of their real and actual reliable truth.</a:t>
            </a:r>
            <a:br>
              <a:rPr lang="en-US" sz="2400" dirty="0" smtClean="0"/>
            </a:br>
            <a:endParaRPr lang="en-US" sz="2400" dirty="0" smtClean="0"/>
          </a:p>
          <a:p>
            <a:pPr>
              <a:buNone/>
            </a:pPr>
            <a:r>
              <a:rPr lang="en-US" sz="2400" dirty="0" smtClean="0"/>
              <a:t>The promises in the Bible are never activated by thought alone or by study alone. </a:t>
            </a:r>
            <a:br>
              <a:rPr lang="en-US" sz="2400" dirty="0" smtClean="0"/>
            </a:br>
            <a:endParaRPr lang="en-US" sz="2400" dirty="0" smtClean="0"/>
          </a:p>
          <a:p>
            <a:pPr>
              <a:buNone/>
            </a:pPr>
            <a:r>
              <a:rPr lang="en-US" sz="2400" dirty="0" smtClean="0"/>
              <a:t>They are activated by prayerfully believing, receiving, and acting upon them in wisdom and by the power of the Holy Spirit.</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838200"/>
          </a:xfrm>
        </p:spPr>
        <p:txBody>
          <a:bodyPr/>
          <a:lstStyle/>
          <a:p>
            <a:r>
              <a:rPr lang="en-US" dirty="0" smtClean="0"/>
              <a:t>The Power Tools</a:t>
            </a:r>
            <a:endParaRPr lang="en-US" dirty="0"/>
          </a:p>
        </p:txBody>
      </p:sp>
      <p:sp>
        <p:nvSpPr>
          <p:cNvPr id="3" name="Content Placeholder 2"/>
          <p:cNvSpPr>
            <a:spLocks noGrp="1"/>
          </p:cNvSpPr>
          <p:nvPr>
            <p:ph idx="1"/>
          </p:nvPr>
        </p:nvSpPr>
        <p:spPr>
          <a:xfrm>
            <a:off x="457200" y="990600"/>
            <a:ext cx="8229600" cy="4953000"/>
          </a:xfrm>
        </p:spPr>
        <p:txBody>
          <a:bodyPr>
            <a:normAutofit/>
          </a:bodyPr>
          <a:lstStyle/>
          <a:p>
            <a:r>
              <a:rPr lang="en-US" sz="2400" dirty="0" smtClean="0"/>
              <a:t>Most people are comfortable with hand tools (hammers, screwdrivers, wrenches) but a bit afraid of power tools (band-saws, circular saws, planers etc). </a:t>
            </a:r>
          </a:p>
          <a:p>
            <a:r>
              <a:rPr lang="en-US" sz="2400" dirty="0" smtClean="0"/>
              <a:t>Power tools only work when they are plugged in, switched on, and the trigger is pulled and they need to be used wisely and within the instruction manual.</a:t>
            </a:r>
          </a:p>
          <a:p>
            <a:r>
              <a:rPr lang="en-US" sz="2400" dirty="0" smtClean="0"/>
              <a:t>Prayer is a power tool that only works when we are plugged into Christ, switched on in prayer, pull the trigger of faith and prayer needs to be used wisely and Biblically.</a:t>
            </a:r>
          </a:p>
          <a:p>
            <a:r>
              <a:rPr lang="en-US" sz="2400" dirty="0" smtClean="0"/>
              <a:t>Prayer is not a “hand tool” and does not rely on human strength, wisdom or knowledge but on the power of the Holy Spirit!</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Why Don’t We Get Results?</a:t>
            </a:r>
            <a:endParaRPr lang="en-US" dirty="0"/>
          </a:p>
        </p:txBody>
      </p:sp>
      <p:sp>
        <p:nvSpPr>
          <p:cNvPr id="3" name="Content Placeholder 2"/>
          <p:cNvSpPr>
            <a:spLocks noGrp="1"/>
          </p:cNvSpPr>
          <p:nvPr>
            <p:ph idx="1"/>
          </p:nvPr>
        </p:nvSpPr>
        <p:spPr>
          <a:xfrm>
            <a:off x="228600" y="1371600"/>
            <a:ext cx="8686800" cy="4525963"/>
          </a:xfrm>
        </p:spPr>
        <p:txBody>
          <a:bodyPr>
            <a:normAutofit fontScale="92500" lnSpcReduction="10000"/>
          </a:bodyPr>
          <a:lstStyle/>
          <a:p>
            <a:r>
              <a:rPr lang="en-US" sz="2400" dirty="0" smtClean="0"/>
              <a:t>Doubt / Double-Mindedness  (James 1:5-8)</a:t>
            </a:r>
          </a:p>
          <a:p>
            <a:r>
              <a:rPr lang="en-US" sz="2400" dirty="0" smtClean="0"/>
              <a:t>Unbelief (Matthew 13:58, Mark 6:5,6)</a:t>
            </a:r>
          </a:p>
          <a:p>
            <a:r>
              <a:rPr lang="en-US" sz="2400" dirty="0" smtClean="0"/>
              <a:t>Not Asking (James 4:1-3)</a:t>
            </a:r>
          </a:p>
          <a:p>
            <a:r>
              <a:rPr lang="en-US" sz="2400" dirty="0" smtClean="0"/>
              <a:t>Asking for Carnal Desires (James 4:1-3)</a:t>
            </a:r>
          </a:p>
          <a:p>
            <a:r>
              <a:rPr lang="en-US" sz="2400" dirty="0" smtClean="0"/>
              <a:t>Spiritual Pride (Luke 18:9-14)</a:t>
            </a:r>
          </a:p>
          <a:p>
            <a:r>
              <a:rPr lang="en-US" sz="2400" dirty="0" smtClean="0"/>
              <a:t>Being Rude, Inconsiderate or Unjust (1 Peter 3:7)</a:t>
            </a:r>
          </a:p>
          <a:p>
            <a:r>
              <a:rPr lang="en-US" sz="2400" dirty="0" smtClean="0"/>
              <a:t>Doing Evil (1 Peter 3:12)</a:t>
            </a:r>
          </a:p>
          <a:p>
            <a:r>
              <a:rPr lang="en-US" sz="2400" dirty="0" err="1" smtClean="0"/>
              <a:t>Unforgiveness</a:t>
            </a:r>
            <a:r>
              <a:rPr lang="en-US" sz="2400" dirty="0" smtClean="0"/>
              <a:t> (Mark 11:25,26) </a:t>
            </a:r>
          </a:p>
          <a:p>
            <a:r>
              <a:rPr lang="en-US" sz="2400" dirty="0" smtClean="0"/>
              <a:t>Wrath / Anger (1 Timothy2:8)</a:t>
            </a:r>
          </a:p>
          <a:p>
            <a:r>
              <a:rPr lang="en-US" sz="2400" dirty="0" smtClean="0"/>
              <a:t>Lack of Persistence (Luke 18:1-9)</a:t>
            </a:r>
          </a:p>
          <a:p>
            <a:r>
              <a:rPr lang="en-US" sz="2400" dirty="0" smtClean="0"/>
              <a:t>We Have To Ask In God’s Will  (1 John 5:14,15)</a:t>
            </a:r>
          </a:p>
          <a:p>
            <a:r>
              <a:rPr lang="en-US" sz="2400" dirty="0" smtClean="0"/>
              <a:t>We Have To Ask In Jesus’ Name &amp; Authority  (John 14:13,14)</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I Pray For?</a:t>
            </a:r>
            <a:endParaRPr lang="en-US"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rtl="0"/>
            <a:r>
              <a:rPr lang="en-US" b="1" dirty="0" smtClean="0"/>
              <a:t>John 14:12-15 </a:t>
            </a:r>
            <a:r>
              <a:rPr lang="en-US" i="1" dirty="0" smtClean="0"/>
              <a:t>12 “I assure you: The one who believes in Me will also do the works that I do. And he will do even greater works than these, because I am going to the Father. 13 Whatever you ask in My name, I will do it so that the Father may be glorified in the Son. 14 If you ask Me anything in My name, I will do it. 15 “If you love Me, you will keep My commands. </a:t>
            </a:r>
            <a:br>
              <a:rPr lang="en-US" i="1" dirty="0" smtClean="0"/>
            </a:br>
            <a:endParaRPr lang="en-US" i="1" dirty="0" smtClean="0"/>
          </a:p>
          <a:p>
            <a:pPr rtl="0"/>
            <a:r>
              <a:rPr lang="en-US" b="1" dirty="0" smtClean="0"/>
              <a:t>John 15:7 </a:t>
            </a:r>
            <a:r>
              <a:rPr lang="en-US" i="1" dirty="0" smtClean="0"/>
              <a:t>If you remain in Me and My words remain in you, ask whatever you want and it will be done for you. </a:t>
            </a:r>
            <a:br>
              <a:rPr lang="en-US" i="1" dirty="0" smtClean="0"/>
            </a:br>
            <a:endParaRPr lang="en-US" i="1" dirty="0" smtClean="0"/>
          </a:p>
          <a:p>
            <a:pPr rtl="0"/>
            <a:r>
              <a:rPr lang="en-US" b="1" dirty="0" smtClean="0"/>
              <a:t>John 15:16  </a:t>
            </a:r>
            <a:r>
              <a:rPr lang="en-US" i="1" dirty="0" smtClean="0"/>
              <a:t>You did not choose Me, but I chose you. I appointed you that you should go out and produce fruit and that your fruit should remain, so that whatever you ask the Father in My name, He will give you. </a:t>
            </a:r>
          </a:p>
          <a:p>
            <a:pPr rtl="0"/>
            <a:endParaRPr lang="en-US" i="1" dirty="0" smtClean="0"/>
          </a:p>
          <a:p>
            <a:pPr rtl="0"/>
            <a:endParaRPr lang="en-US" i="1"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Pathway to Answered Prayer</a:t>
            </a:r>
            <a:endParaRPr lang="en-US" dirty="0"/>
          </a:p>
        </p:txBody>
      </p:sp>
      <p:sp>
        <p:nvSpPr>
          <p:cNvPr id="3" name="Content Placeholder 2"/>
          <p:cNvSpPr>
            <a:spLocks noGrp="1"/>
          </p:cNvSpPr>
          <p:nvPr>
            <p:ph idx="1"/>
          </p:nvPr>
        </p:nvSpPr>
        <p:spPr>
          <a:xfrm>
            <a:off x="457200" y="1600201"/>
            <a:ext cx="8229600" cy="4343400"/>
          </a:xfrm>
        </p:spPr>
        <p:txBody>
          <a:bodyPr>
            <a:normAutofit fontScale="92500"/>
          </a:bodyPr>
          <a:lstStyle/>
          <a:p>
            <a:pPr rtl="0"/>
            <a:r>
              <a:rPr lang="en-US" b="1" dirty="0" smtClean="0"/>
              <a:t>1 John 3:21-24 </a:t>
            </a:r>
            <a:r>
              <a:rPr lang="en-US" sz="2400" i="1" dirty="0" smtClean="0"/>
              <a:t> Dear friends, if our conscience doesn’t condemn us, we have confidence before God 22 and can receive </a:t>
            </a:r>
            <a:r>
              <a:rPr lang="en-US" sz="2400" b="1" i="1" dirty="0" smtClean="0"/>
              <a:t>whatever we ask </a:t>
            </a:r>
            <a:r>
              <a:rPr lang="en-US" sz="2400" i="1" dirty="0" smtClean="0"/>
              <a:t>from Him because we keep His commands and do what is pleasing in His sight. 23 Now this is His command: that we </a:t>
            </a:r>
            <a:r>
              <a:rPr lang="en-US" sz="2400" b="1" i="1" dirty="0" smtClean="0"/>
              <a:t>believe in the name of His Son Jesus Christ</a:t>
            </a:r>
            <a:r>
              <a:rPr lang="en-US" sz="2400" i="1" dirty="0" smtClean="0"/>
              <a:t>, and </a:t>
            </a:r>
            <a:r>
              <a:rPr lang="en-US" sz="2400" b="1" i="1" dirty="0" smtClean="0"/>
              <a:t>love one another as He commanded us</a:t>
            </a:r>
            <a:r>
              <a:rPr lang="en-US" sz="2400" i="1" dirty="0" smtClean="0"/>
              <a:t>. 24 The one who keeps His commands </a:t>
            </a:r>
            <a:r>
              <a:rPr lang="en-US" sz="2400" b="1" i="1" dirty="0" smtClean="0"/>
              <a:t>remains in Him</a:t>
            </a:r>
            <a:r>
              <a:rPr lang="en-US" sz="2400" i="1" dirty="0" smtClean="0"/>
              <a:t>, and He in him. And the way we know that He remains in us is from the Spirit He has given us. </a:t>
            </a:r>
            <a:br>
              <a:rPr lang="en-US" sz="2400" i="1" dirty="0" smtClean="0"/>
            </a:br>
            <a:endParaRPr lang="en-US" sz="2400" i="1" dirty="0" smtClean="0"/>
          </a:p>
          <a:p>
            <a:r>
              <a:rPr lang="en-US" b="1" dirty="0" smtClean="0"/>
              <a:t>Faith + Love + Abiding + Asking = Answered Prayer</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4000" dirty="0" smtClean="0"/>
              <a:t>Who Is God and What Does He Want?</a:t>
            </a:r>
            <a:endParaRPr lang="en-US" sz="4000" dirty="0"/>
          </a:p>
        </p:txBody>
      </p:sp>
      <p:sp>
        <p:nvSpPr>
          <p:cNvPr id="3" name="Content Placeholder 2"/>
          <p:cNvSpPr>
            <a:spLocks noGrp="1"/>
          </p:cNvSpPr>
          <p:nvPr>
            <p:ph idx="1"/>
          </p:nvPr>
        </p:nvSpPr>
        <p:spPr>
          <a:xfrm>
            <a:off x="228600" y="1295400"/>
            <a:ext cx="8458200" cy="4724400"/>
          </a:xfrm>
        </p:spPr>
        <p:txBody>
          <a:bodyPr>
            <a:normAutofit fontScale="92500" lnSpcReduction="10000"/>
          </a:bodyPr>
          <a:lstStyle/>
          <a:p>
            <a:pPr marL="182880" indent="-457200">
              <a:buFont typeface="+mj-lt"/>
              <a:buAutoNum type="arabicPeriod"/>
            </a:pPr>
            <a:r>
              <a:rPr lang="en-US" sz="2400" dirty="0" smtClean="0"/>
              <a:t>God is a King with a Kingdom (Matthew 6:9-13)</a:t>
            </a:r>
            <a:br>
              <a:rPr lang="en-US" sz="2400" dirty="0" smtClean="0"/>
            </a:br>
            <a:endParaRPr lang="en-US" sz="2400" dirty="0" smtClean="0"/>
          </a:p>
          <a:p>
            <a:pPr marL="182880" indent="-457200">
              <a:buFont typeface="+mj-lt"/>
              <a:buAutoNum type="arabicPeriod"/>
            </a:pPr>
            <a:r>
              <a:rPr lang="en-US" sz="2400" dirty="0" smtClean="0"/>
              <a:t>God is the Lord of the Harvest (Matthew 9:37,38)</a:t>
            </a:r>
            <a:br>
              <a:rPr lang="en-US" sz="2400" dirty="0" smtClean="0"/>
            </a:br>
            <a:endParaRPr lang="en-US" sz="2400" dirty="0" smtClean="0"/>
          </a:p>
          <a:p>
            <a:pPr marL="182880" indent="-457200">
              <a:buFont typeface="+mj-lt"/>
              <a:buAutoNum type="arabicPeriod"/>
            </a:pPr>
            <a:r>
              <a:rPr lang="en-US" sz="2400" dirty="0" smtClean="0"/>
              <a:t>God is the Head of the Church (Ephesians 1:22,23)</a:t>
            </a:r>
            <a:br>
              <a:rPr lang="en-US" sz="2400" dirty="0" smtClean="0"/>
            </a:br>
            <a:endParaRPr lang="en-US" sz="2400" dirty="0" smtClean="0"/>
          </a:p>
          <a:p>
            <a:pPr marL="182880" indent="-457200">
              <a:buFont typeface="+mj-lt"/>
              <a:buAutoNum type="arabicPeriod"/>
            </a:pPr>
            <a:r>
              <a:rPr lang="en-US" sz="2400" dirty="0" smtClean="0"/>
              <a:t>God is the Creator and Provider of All Things (Acts 14:15,17)</a:t>
            </a:r>
            <a:br>
              <a:rPr lang="en-US" sz="2400" dirty="0" smtClean="0"/>
            </a:br>
            <a:endParaRPr lang="en-US" sz="2400" dirty="0" smtClean="0"/>
          </a:p>
          <a:p>
            <a:pPr marL="182880" indent="-457200">
              <a:buFont typeface="+mj-lt"/>
              <a:buAutoNum type="arabicPeriod"/>
            </a:pPr>
            <a:r>
              <a:rPr lang="en-US" sz="2400" dirty="0" smtClean="0"/>
              <a:t>God Wants The Lost Saved (2 Peter 3:9, Matt 18:11, </a:t>
            </a:r>
            <a:r>
              <a:rPr lang="en-US" sz="2400" dirty="0" err="1" smtClean="0"/>
              <a:t>Lk</a:t>
            </a:r>
            <a:r>
              <a:rPr lang="en-US" sz="2400" dirty="0" smtClean="0"/>
              <a:t> 19:10)</a:t>
            </a:r>
            <a:br>
              <a:rPr lang="en-US" sz="2400" dirty="0" smtClean="0"/>
            </a:br>
            <a:endParaRPr lang="en-US" sz="2400" dirty="0" smtClean="0"/>
          </a:p>
          <a:p>
            <a:pPr marL="182880" indent="-457200">
              <a:buFont typeface="+mj-lt"/>
              <a:buAutoNum type="arabicPeriod"/>
            </a:pPr>
            <a:r>
              <a:rPr lang="en-US" sz="2400" dirty="0" smtClean="0"/>
              <a:t>God Wants the Saints Made Perfect (Ephesians 4:12)</a:t>
            </a:r>
            <a:br>
              <a:rPr lang="en-US" sz="2400" dirty="0" smtClean="0"/>
            </a:br>
            <a:endParaRPr lang="en-US" sz="2400" dirty="0" smtClean="0"/>
          </a:p>
          <a:p>
            <a:pPr marL="182880" indent="-457200">
              <a:buFont typeface="+mj-lt"/>
              <a:buAutoNum type="arabicPeriod"/>
            </a:pPr>
            <a:r>
              <a:rPr lang="en-US" sz="2400" dirty="0" smtClean="0"/>
              <a:t>God is Our Father Who Gives Us Good Things (Luke 11:11-13)</a:t>
            </a:r>
          </a:p>
          <a:p>
            <a:endParaRPr lang="en-US" sz="24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Praying Specifically</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Pray authoritatively, with a clear vision of the desired end result in mind e.g. : “</a:t>
            </a:r>
            <a:r>
              <a:rPr lang="en-US" sz="2400" i="1" dirty="0" smtClean="0"/>
              <a:t>In the Name of Jesus Christ of Nazareth, rise up and walk…” </a:t>
            </a:r>
            <a:r>
              <a:rPr lang="en-US" sz="2400" dirty="0" smtClean="0"/>
              <a:t>(Acts 3)</a:t>
            </a:r>
            <a:br>
              <a:rPr lang="en-US" sz="2400" dirty="0" smtClean="0"/>
            </a:br>
            <a:endParaRPr lang="en-US" sz="2400" dirty="0" smtClean="0"/>
          </a:p>
          <a:p>
            <a:r>
              <a:rPr lang="en-US" sz="2400" dirty="0" smtClean="0"/>
              <a:t>Call forth “the things that are not as if they are” (Romans 4)</a:t>
            </a:r>
          </a:p>
          <a:p>
            <a:r>
              <a:rPr lang="en-US" sz="2400" dirty="0" smtClean="0"/>
              <a:t>Pray FOR the solution rather than ABOUT the problem </a:t>
            </a:r>
            <a:r>
              <a:rPr lang="en-US" sz="2400" dirty="0" err="1" smtClean="0"/>
              <a:t>e.g</a:t>
            </a:r>
            <a:r>
              <a:rPr lang="en-US" sz="2400" dirty="0" smtClean="0"/>
              <a:t> pray for salvation, healing, peace  rather than children astray, sickness and conflict.</a:t>
            </a:r>
            <a:br>
              <a:rPr lang="en-US" sz="2400" dirty="0" smtClean="0"/>
            </a:br>
            <a:endParaRPr lang="en-US" sz="2400" dirty="0" smtClean="0"/>
          </a:p>
          <a:p>
            <a:r>
              <a:rPr lang="en-US" sz="2400" dirty="0" smtClean="0"/>
              <a:t>Jesus sometimes asked people to clarify their desires by asking questions such as “What do you want me to do for you?” or “Do you want to get well..?”</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Spiritual Realms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458200" cy="4525963"/>
          </a:xfrm>
        </p:spPr>
        <p:txBody>
          <a:bodyPr>
            <a:normAutofit fontScale="92500" lnSpcReduction="10000"/>
          </a:bodyPr>
          <a:lstStyle/>
          <a:p>
            <a:r>
              <a:rPr lang="en-US" sz="2400" dirty="0" smtClean="0"/>
              <a:t>Christianity is not just ideas such as theology &amp; cognitive content!</a:t>
            </a:r>
          </a:p>
          <a:p>
            <a:r>
              <a:rPr lang="en-US" sz="2400" dirty="0" smtClean="0"/>
              <a:t>Christianity is not just emotions such as spiritual experiences!</a:t>
            </a:r>
          </a:p>
          <a:p>
            <a:r>
              <a:rPr lang="en-US" sz="2400" dirty="0" smtClean="0"/>
              <a:t>Christianity is not just inward existential depth and mysticism!</a:t>
            </a:r>
          </a:p>
          <a:p>
            <a:r>
              <a:rPr lang="en-US" sz="2400" dirty="0" smtClean="0"/>
              <a:t>Christianity is not just social and cultural rituals and traditions!</a:t>
            </a:r>
          </a:p>
          <a:p>
            <a:r>
              <a:rPr lang="en-US" sz="2400" dirty="0" smtClean="0"/>
              <a:t>Christianity is not just behavioral, full of morals and good works!</a:t>
            </a:r>
          </a:p>
          <a:p>
            <a:r>
              <a:rPr lang="en-US" sz="2400" b="1" dirty="0" smtClean="0"/>
              <a:t>Christianity involves an active participation in the Spiritual Realms which are real places filled with real actual spiritual beings and real actual spiritual forces: </a:t>
            </a:r>
            <a:r>
              <a:rPr lang="en-US" sz="2400" dirty="0" smtClean="0"/>
              <a:t/>
            </a:r>
            <a:br>
              <a:rPr lang="en-US" sz="2400" dirty="0" smtClean="0"/>
            </a:br>
            <a:r>
              <a:rPr lang="en-US" sz="2400" dirty="0" smtClean="0"/>
              <a:t>God, angels, archangels, cherubim, seraphim, demons, powers, principalities, thrones, dominions, just men made perfect, blessings, curses, prophecies, altars, temples, Heavenly Watchers, Beasts, the First, Second and Third Heavens, the Pit, the Lake of Fire and so on….   (see Isaiah 6:1-7 and Daniel 7:9,10 as examples)</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effectLst>
                  <a:outerShdw blurRad="38100" dist="38100" dir="2700000" algn="tl">
                    <a:srgbClr val="000000">
                      <a:alpha val="43137"/>
                    </a:srgbClr>
                  </a:outerShdw>
                </a:effectLst>
              </a:rPr>
              <a:t>Jesus &amp; The Spiritual Universe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95400"/>
            <a:ext cx="8229600" cy="4648200"/>
          </a:xfrm>
        </p:spPr>
        <p:txBody>
          <a:bodyPr>
            <a:normAutofit fontScale="92500" lnSpcReduction="10000"/>
          </a:bodyPr>
          <a:lstStyle/>
          <a:p>
            <a:r>
              <a:rPr lang="en-US" sz="2400" dirty="0" smtClean="0"/>
              <a:t>12 legions of angels at His command (Matthew 26:53)</a:t>
            </a:r>
          </a:p>
          <a:p>
            <a:r>
              <a:rPr lang="en-US" sz="2400" dirty="0" smtClean="0"/>
              <a:t>His life a fulfillment of prophetic Scriptures (Matthew 26:54)</a:t>
            </a:r>
          </a:p>
          <a:p>
            <a:r>
              <a:rPr lang="en-US" sz="2400" dirty="0" smtClean="0"/>
              <a:t>God is the God of Abraham, Isaac and Jacob who are still living and resurrection is a reality (Matthew 22:29-32)</a:t>
            </a:r>
          </a:p>
          <a:p>
            <a:r>
              <a:rPr lang="en-US" sz="2400" dirty="0" smtClean="0"/>
              <a:t>Is transfigured and talks with Moses and Elijah (Matt 17:1-8)</a:t>
            </a:r>
          </a:p>
          <a:p>
            <a:r>
              <a:rPr lang="en-US" sz="2400" dirty="0" smtClean="0"/>
              <a:t>At Jesus’ baptism by a prophet Heaven is opened, God speaks, the Holy Spirit descends as a dove (Matthew 13:13-17)</a:t>
            </a:r>
          </a:p>
          <a:p>
            <a:r>
              <a:rPr lang="en-US" sz="2400" dirty="0" smtClean="0"/>
              <a:t>A special star portends His birth and he is born in a Bethlehem as a fulfillment of prophecy, and God appears in dreams to the wise men, Joseph etc (Matthew 2:1-12)</a:t>
            </a:r>
          </a:p>
          <a:p>
            <a:r>
              <a:rPr lang="en-US" sz="2400" dirty="0" smtClean="0"/>
              <a:t>Jesus is driven into the wilderness by the Holy Spirit, and is tempted by the Devil, to do things such as turning stones into bread and angels minister to Him (Matthew 4:1-11)</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en-US" dirty="0" smtClean="0"/>
              <a:t>Prayer In The N.T. Church Life</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pPr rtl="0">
              <a:buNone/>
            </a:pPr>
            <a:r>
              <a:rPr lang="en-US" b="1" dirty="0" smtClean="0"/>
              <a:t>James 5:13-18 (HCSB)</a:t>
            </a:r>
            <a:br>
              <a:rPr lang="en-US" b="1" dirty="0" smtClean="0"/>
            </a:br>
            <a:endParaRPr lang="en-US" b="1" dirty="0" smtClean="0"/>
          </a:p>
          <a:p>
            <a:pPr rtl="0">
              <a:buNone/>
            </a:pPr>
            <a:r>
              <a:rPr lang="en-US" i="1" dirty="0" smtClean="0"/>
              <a:t>13 Is anyone among you suffering? He should pray. Is anyone cheerful? He should sing praises. 14 Is anyone among you sick? He should call for the elders of the church, and they should pray over him after anointing him with olive oil in the name of the Lord. 15 The prayer of faith will save the sick person, and the Lord will restore him to health; if he has committed sins, he will be forgiven. 16 Therefore, confess your sins to one another and pray for one another, so that you may be healed. The urgent request of a righteous person is very powerful in its effect. 17 Elijah was a man with a nature like ours; yet he prayed earnestly that it would not rain, and for three years and six months it did not rain on the land. 18 Then he prayed again, and the sky gave rain and the land produced its fruit. </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Great  Separation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sz="2400" dirty="0" smtClean="0"/>
              <a:t>In Genesis 1 &amp; 2 everything was good and Heaven and Earth were in harmony and the Garden of Eden contained spiritual properties. Then Adam and Eve sinned and we lost access to heavenly things. A great curse was placed over mankind and the earth. Eventually this age was brought to an end by the Flood.</a:t>
            </a:r>
          </a:p>
          <a:p>
            <a:r>
              <a:rPr lang="en-US" sz="2400" dirty="0" smtClean="0"/>
              <a:t>Since then God has slowly be reuniting Heaven and earth, through Abraham, through Israel and the Temple, through the incarnate and victorious Christ, through the Church, through the outpoured Holy Spirit and the gifts and in the end God’s dwelling place will be with men in a new, reunited Heavens and earth and all evil will be removed.</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Kosmos</a:t>
            </a:r>
            <a:r>
              <a:rPr lang="en-US" dirty="0" smtClean="0"/>
              <a:t> (World)</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The </a:t>
            </a:r>
            <a:r>
              <a:rPr lang="en-US" sz="2400" dirty="0" err="1" smtClean="0"/>
              <a:t>kosmos</a:t>
            </a:r>
            <a:r>
              <a:rPr lang="en-US" sz="2400" dirty="0" smtClean="0"/>
              <a:t> is the ancient astrological (evil) heavens and the world in rebellion against God, the Devil’s earth without Heaven. When Jesus announced the “Kingdom of Heaven is at hand” he was announcing the </a:t>
            </a:r>
            <a:r>
              <a:rPr lang="en-US" sz="2400" dirty="0" smtClean="0"/>
              <a:t>end </a:t>
            </a:r>
            <a:r>
              <a:rPr lang="en-US" sz="2400" dirty="0" smtClean="0"/>
              <a:t>of the </a:t>
            </a:r>
            <a:r>
              <a:rPr lang="en-US" sz="2400" dirty="0" err="1" smtClean="0"/>
              <a:t>kosmos</a:t>
            </a:r>
            <a:r>
              <a:rPr lang="en-US" sz="2400" dirty="0" smtClean="0"/>
              <a:t> and its tyranny over men and his healing miracles proved this.</a:t>
            </a:r>
          </a:p>
          <a:p>
            <a:r>
              <a:rPr lang="en-US" sz="2400" dirty="0" smtClean="0"/>
              <a:t>The Devil’s </a:t>
            </a:r>
            <a:r>
              <a:rPr lang="en-US" sz="2400" dirty="0" err="1" smtClean="0"/>
              <a:t>kosmos</a:t>
            </a:r>
            <a:r>
              <a:rPr lang="en-US" sz="2400" dirty="0" smtClean="0"/>
              <a:t> is “passing away’ along with the lusts thereof.  The Devil controls it and even offered it to Jesus (Luke 4:1-13). The Great Commission is destroying the </a:t>
            </a:r>
            <a:r>
              <a:rPr lang="en-US" sz="2400" dirty="0" err="1" smtClean="0"/>
              <a:t>kosmos</a:t>
            </a:r>
            <a:r>
              <a:rPr lang="en-US" sz="2400" dirty="0" smtClean="0"/>
              <a:t> and eventually it will reach the point where Satan is cast out.</a:t>
            </a:r>
          </a:p>
          <a:p>
            <a:r>
              <a:rPr lang="en-US" sz="2400" dirty="0" smtClean="0"/>
              <a:t>Satan deceives the kings of the earth by promising them exalted positions in the </a:t>
            </a:r>
            <a:r>
              <a:rPr lang="en-US" sz="2400" dirty="0" err="1" smtClean="0"/>
              <a:t>kosmos</a:t>
            </a:r>
            <a:r>
              <a:rPr lang="en-US" sz="2400" dirty="0" smtClean="0"/>
              <a:t> (Masonry etc) and he is assisted by earth-dwellers (people who love earth without heaven and wish to sin and worship idols)</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Christians and The Spiritual Universe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Pentecost baptizes us into the spiritual world:</a:t>
            </a:r>
            <a:br>
              <a:rPr lang="en-US" sz="2400" dirty="0" smtClean="0"/>
            </a:br>
            <a:r>
              <a:rPr lang="en-US" sz="2400" b="1" dirty="0" smtClean="0"/>
              <a:t> Acts 2:16-18 (NET)</a:t>
            </a:r>
          </a:p>
          <a:p>
            <a:r>
              <a:rPr lang="en-US" sz="2400" i="1" dirty="0" smtClean="0"/>
              <a:t>16 But this is what was spoken about through the prophet Joel: 17 ​​​​​​​‘And in the last days it will be,’ God says, ​​​​​​‘that I will pour out my Spirit on all people, ​​​​​​and your sons and your daughters will prophesy, ​​​​​​and your young men will see visions, ​​​​​​and your old men will dream dreams. 18 ​​​​​​​Even on my servants, both men and women, ​​​​​​I will pour out my Spirit in those days, and they will prophesy. </a:t>
            </a:r>
          </a:p>
          <a:p>
            <a:r>
              <a:rPr lang="en-US" sz="2400" dirty="0" smtClean="0"/>
              <a:t>As participants in Heaven we are to leave the </a:t>
            </a:r>
            <a:r>
              <a:rPr lang="en-US" sz="2400" dirty="0" err="1" smtClean="0"/>
              <a:t>kosmos</a:t>
            </a:r>
            <a:r>
              <a:rPr lang="en-US" sz="2400" dirty="0" smtClean="0"/>
              <a:t> and its evil order behind us: 2 Corinthians 6:14-18, 1 John 2:15-17</a:t>
            </a:r>
          </a:p>
          <a:p>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Heavenly Zion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a:buNone/>
            </a:pPr>
            <a:r>
              <a:rPr lang="en-US" b="1" dirty="0" smtClean="0"/>
              <a:t>Hebrews 12:18-24 (NET)</a:t>
            </a:r>
          </a:p>
          <a:p>
            <a:r>
              <a:rPr lang="en-US" sz="3400" i="1" dirty="0" smtClean="0"/>
              <a:t>18 For you have not come to something that can be touched, to a burning fire and darkness and gloom and a whirlwind 19 and the blast of a trumpet and a voice uttering words such that those who heard begged to hear no more. 20 For they could not bear what was commanded: “If even an animal touches the mountain, it must be stoned.” 21 In fact, the scene was so terrifying that Moses said, “I shudder with fear.” 22 </a:t>
            </a:r>
            <a:r>
              <a:rPr lang="en-US" sz="3400" b="1" i="1" dirty="0" smtClean="0"/>
              <a:t>But you have come to Mount Zion, the city of the living God, </a:t>
            </a:r>
            <a:r>
              <a:rPr lang="en-US" sz="3400" i="1" dirty="0" smtClean="0"/>
              <a:t>the heavenly Jerusalem, and to myriads of angels, to the assembly 23 and congregation of the firstborn, who are enrolled in heaven, and to God, the judge of all, and to the spirits of the righteous, who have been made perfect, 24 and to Jesus, the mediator of a new covenant, and to the sprinkled blood that speaks of something better than Abel’s does. </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Christians Already Belong In Heaven!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4953000" cy="4525963"/>
          </a:xfrm>
        </p:spPr>
        <p:txBody>
          <a:bodyPr>
            <a:normAutofit/>
          </a:bodyPr>
          <a:lstStyle/>
          <a:p>
            <a:r>
              <a:rPr lang="en-US" sz="2400" dirty="0" smtClean="0"/>
              <a:t>We have come (past tense) to the heavenly Zion</a:t>
            </a:r>
          </a:p>
          <a:p>
            <a:r>
              <a:rPr lang="en-US" sz="2400" dirty="0" smtClean="0"/>
              <a:t>We ARE citizens of Heaven</a:t>
            </a:r>
          </a:p>
          <a:p>
            <a:r>
              <a:rPr lang="en-US" sz="2400" dirty="0" smtClean="0"/>
              <a:t>We are part of God’s household</a:t>
            </a:r>
          </a:p>
          <a:p>
            <a:r>
              <a:rPr lang="en-US" sz="2400" dirty="0" smtClean="0"/>
              <a:t>We are sons of God</a:t>
            </a:r>
          </a:p>
          <a:p>
            <a:r>
              <a:rPr lang="en-US" sz="2400" dirty="0" smtClean="0"/>
              <a:t>We are Jesus’ brethren</a:t>
            </a:r>
          </a:p>
          <a:p>
            <a:r>
              <a:rPr lang="en-US" sz="2400" dirty="0" smtClean="0"/>
              <a:t>We have died and been raised with Christ and our life is hidden with God in Christ</a:t>
            </a:r>
            <a:endParaRPr lang="en-US" sz="2400" dirty="0"/>
          </a:p>
        </p:txBody>
      </p:sp>
      <p:sp>
        <p:nvSpPr>
          <p:cNvPr id="4" name="Content Placeholder 3"/>
          <p:cNvSpPr>
            <a:spLocks noGrp="1"/>
          </p:cNvSpPr>
          <p:nvPr>
            <p:ph sz="half" idx="2"/>
          </p:nvPr>
        </p:nvSpPr>
        <p:spPr>
          <a:xfrm>
            <a:off x="5257800" y="1600200"/>
            <a:ext cx="3429000" cy="4525963"/>
          </a:xfrm>
        </p:spPr>
        <p:txBody>
          <a:bodyPr/>
          <a:lstStyle/>
          <a:p>
            <a:r>
              <a:rPr lang="en-US" sz="2400" dirty="0" smtClean="0"/>
              <a:t>Hebrews 12:18-24</a:t>
            </a:r>
          </a:p>
          <a:p>
            <a:r>
              <a:rPr lang="en-US" sz="2400" dirty="0" smtClean="0"/>
              <a:t>Galatians 4:26</a:t>
            </a:r>
          </a:p>
          <a:p>
            <a:r>
              <a:rPr lang="en-US" sz="2400" dirty="0" smtClean="0"/>
              <a:t>Hebrews 2:10-18</a:t>
            </a:r>
          </a:p>
          <a:p>
            <a:r>
              <a:rPr lang="en-US" sz="2400" dirty="0" smtClean="0"/>
              <a:t>Romans 8:14-17</a:t>
            </a:r>
          </a:p>
          <a:p>
            <a:r>
              <a:rPr lang="en-US" sz="2400" dirty="0" smtClean="0"/>
              <a:t>Ephesians 2:6; 1:20,21</a:t>
            </a:r>
          </a:p>
          <a:p>
            <a:r>
              <a:rPr lang="en-US" sz="2400" dirty="0" smtClean="0"/>
              <a:t>Ephesians 2:19</a:t>
            </a:r>
          </a:p>
          <a:p>
            <a:r>
              <a:rPr lang="en-US" sz="2400" dirty="0" smtClean="0"/>
              <a:t>Philippians 3:20,21</a:t>
            </a:r>
          </a:p>
          <a:p>
            <a:r>
              <a:rPr lang="en-US" sz="2400" dirty="0" smtClean="0"/>
              <a:t>1 John 3:1-3</a:t>
            </a:r>
          </a:p>
          <a:p>
            <a:r>
              <a:rPr lang="en-US" sz="2400" dirty="0" smtClean="0"/>
              <a:t>Colossians 3:1-4</a:t>
            </a:r>
          </a:p>
          <a:p>
            <a:r>
              <a:rPr lang="en-US" sz="2400" dirty="0" smtClean="0"/>
              <a:t>Romans 6:1-11</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Faith In The Invisible (Hebrews 11)</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Faith involves an understanding of the spiritual and invisible realm that creates forms and undergirds this Universe and its operation. (Hebrews 11:1-3)</a:t>
            </a:r>
          </a:p>
          <a:p>
            <a:r>
              <a:rPr lang="en-US" sz="2400" dirty="0" smtClean="0"/>
              <a:t>Faith believes that God the Creator is in charge and that He rewards those who seek Him. (Hebrews 11:6)</a:t>
            </a:r>
          </a:p>
          <a:p>
            <a:r>
              <a:rPr lang="en-US" sz="2400" dirty="0" smtClean="0"/>
              <a:t>Faith enables mystery, adventure and impossibility (v 4-22)</a:t>
            </a:r>
          </a:p>
          <a:p>
            <a:r>
              <a:rPr lang="en-US" sz="2400" dirty="0" smtClean="0"/>
              <a:t>Faith seeks the “City that is to come, a heavenly city” (v. 16)</a:t>
            </a:r>
          </a:p>
          <a:p>
            <a:r>
              <a:rPr lang="en-US" sz="2400" dirty="0" smtClean="0"/>
              <a:t>Faith sees, believes and relies on the invisible realm for tangible solutions to real world problems (v. 23-34)</a:t>
            </a:r>
          </a:p>
          <a:p>
            <a:r>
              <a:rPr lang="en-US" sz="2400" dirty="0" smtClean="0"/>
              <a:t>Faith trusts God’s invisible heavenly solutions even when earthly existence is painful and disappointing (v. 35-40)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Throne of God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The central reality in every major vision of Heaven is the Throne of God!</a:t>
            </a:r>
          </a:p>
          <a:p>
            <a:r>
              <a:rPr lang="en-US" sz="2400" dirty="0" smtClean="0"/>
              <a:t>Revelation chapters 4 &amp; 5, 20:11-15 and Daniel 7:1-14</a:t>
            </a:r>
          </a:p>
          <a:p>
            <a:r>
              <a:rPr lang="en-US" sz="2400" dirty="0" smtClean="0"/>
              <a:t>This throne  controls the Heavens and the Earth and the entire natural and supernatural order</a:t>
            </a:r>
          </a:p>
          <a:p>
            <a:r>
              <a:rPr lang="en-US" sz="2400" dirty="0" smtClean="0"/>
              <a:t>Genesis 1, Colossians 1:15-20, Hebrews 1:1-3, John1:1-3</a:t>
            </a:r>
          </a:p>
          <a:p>
            <a:r>
              <a:rPr lang="en-US" sz="2400" dirty="0" smtClean="0"/>
              <a:t>The gospel of the Almighty Creator God: Revelation 14:6,7</a:t>
            </a:r>
          </a:p>
          <a:p>
            <a:r>
              <a:rPr lang="en-US" sz="2400" dirty="0" smtClean="0"/>
              <a:t>Read Jonah chapter 1 and look for God’s throne-room control of earthly events both natural and supernatural!</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Throne of Satan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sz="2400" dirty="0" smtClean="0"/>
              <a:t>Satan had a “throne” the pagan altar to Zeus in Pergamum, which has now been rebuilt in Berlin.</a:t>
            </a:r>
          </a:p>
          <a:p>
            <a:r>
              <a:rPr lang="en-US" sz="2400" dirty="0" smtClean="0"/>
              <a:t>Satan’s throne is on earth! In a building made with human hands!</a:t>
            </a:r>
          </a:p>
          <a:p>
            <a:r>
              <a:rPr lang="en-US" sz="2400" dirty="0" smtClean="0"/>
              <a:t>God does not dwell in buildings made by human hands (1 Kings 8:27, Isaiah 66:1Acts 7:48, 17;24,25  2 Corinthians 5:1)</a:t>
            </a:r>
          </a:p>
          <a:p>
            <a:r>
              <a:rPr lang="en-US" sz="2400" dirty="0" smtClean="0"/>
              <a:t>Satan’s power is tiny compared with the power of God Almighty</a:t>
            </a:r>
          </a:p>
          <a:p>
            <a:r>
              <a:rPr lang="en-US" sz="2400" dirty="0" smtClean="0"/>
              <a:t>Satan controls human systems simply through human weakness and sin and through deception. </a:t>
            </a:r>
          </a:p>
          <a:p>
            <a:r>
              <a:rPr lang="en-US" sz="2400" dirty="0" smtClean="0"/>
              <a:t>Satan has no consistent creative power over the natural order! (though perhaps as occasional small storm etc)</a:t>
            </a: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Conflict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5410200" cy="4525963"/>
          </a:xfrm>
        </p:spPr>
        <p:txBody>
          <a:bodyPr/>
          <a:lstStyle/>
          <a:p>
            <a:r>
              <a:rPr lang="en-US" dirty="0" smtClean="0"/>
              <a:t>Is invisible</a:t>
            </a:r>
          </a:p>
          <a:p>
            <a:r>
              <a:rPr lang="en-US" dirty="0" smtClean="0"/>
              <a:t>Is spiritual</a:t>
            </a:r>
          </a:p>
          <a:p>
            <a:r>
              <a:rPr lang="en-US" dirty="0" smtClean="0"/>
              <a:t>Involves angels, powers and principalities</a:t>
            </a:r>
          </a:p>
          <a:p>
            <a:r>
              <a:rPr lang="en-US" dirty="0" smtClean="0"/>
              <a:t>Does </a:t>
            </a:r>
            <a:r>
              <a:rPr lang="en-US" i="1" dirty="0" smtClean="0"/>
              <a:t>not</a:t>
            </a:r>
            <a:r>
              <a:rPr lang="en-US" dirty="0" smtClean="0"/>
              <a:t> involve human weapons of warfare</a:t>
            </a:r>
          </a:p>
          <a:p>
            <a:r>
              <a:rPr lang="en-US" dirty="0" smtClean="0"/>
              <a:t>Does </a:t>
            </a:r>
            <a:r>
              <a:rPr lang="en-US" i="1" dirty="0" smtClean="0"/>
              <a:t>not</a:t>
            </a:r>
            <a:r>
              <a:rPr lang="en-US" dirty="0" smtClean="0"/>
              <a:t> fight for the kingdoms of this world</a:t>
            </a:r>
            <a:endParaRPr lang="en-US" dirty="0"/>
          </a:p>
        </p:txBody>
      </p:sp>
      <p:sp>
        <p:nvSpPr>
          <p:cNvPr id="4" name="Content Placeholder 3"/>
          <p:cNvSpPr>
            <a:spLocks noGrp="1"/>
          </p:cNvSpPr>
          <p:nvPr>
            <p:ph sz="half" idx="2"/>
          </p:nvPr>
        </p:nvSpPr>
        <p:spPr>
          <a:xfrm>
            <a:off x="5867400" y="1600200"/>
            <a:ext cx="2819400" cy="4525963"/>
          </a:xfrm>
        </p:spPr>
        <p:txBody>
          <a:bodyPr>
            <a:normAutofit/>
          </a:bodyPr>
          <a:lstStyle/>
          <a:p>
            <a:r>
              <a:rPr lang="en-US" sz="2400" dirty="0" smtClean="0"/>
              <a:t>Ephesians 6:10-20</a:t>
            </a:r>
          </a:p>
          <a:p>
            <a:r>
              <a:rPr lang="en-US" sz="2400" dirty="0" smtClean="0"/>
              <a:t>2 </a:t>
            </a:r>
            <a:r>
              <a:rPr lang="en-US" sz="2400" dirty="0" err="1" smtClean="0"/>
              <a:t>Cor</a:t>
            </a:r>
            <a:r>
              <a:rPr lang="en-US" sz="2400" dirty="0" smtClean="0"/>
              <a:t> 10:3-5</a:t>
            </a:r>
          </a:p>
          <a:p>
            <a:r>
              <a:rPr lang="en-US" sz="2400" dirty="0" smtClean="0"/>
              <a:t>Daniel 10:1-14</a:t>
            </a:r>
          </a:p>
          <a:p>
            <a:r>
              <a:rPr lang="en-US" sz="2400" dirty="0" smtClean="0"/>
              <a:t>John 18:36</a:t>
            </a:r>
          </a:p>
          <a:p>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Two Kingdoms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fontScale="92500" lnSpcReduction="20000"/>
          </a:bodyPr>
          <a:lstStyle/>
          <a:p>
            <a:r>
              <a:rPr lang="en-US" dirty="0" smtClean="0"/>
              <a:t>The Kingdom of His Beloved Son / of Light</a:t>
            </a:r>
          </a:p>
          <a:p>
            <a:r>
              <a:rPr lang="en-US" dirty="0" smtClean="0"/>
              <a:t>The Kingdom of Darkness</a:t>
            </a:r>
          </a:p>
          <a:p>
            <a:r>
              <a:rPr lang="en-US" dirty="0" smtClean="0"/>
              <a:t>The sons of God</a:t>
            </a:r>
          </a:p>
          <a:p>
            <a:r>
              <a:rPr lang="en-US" dirty="0" smtClean="0"/>
              <a:t>The sons of the Devil</a:t>
            </a:r>
            <a:endParaRPr lang="en-US" dirty="0"/>
          </a:p>
        </p:txBody>
      </p:sp>
      <p:sp>
        <p:nvSpPr>
          <p:cNvPr id="4" name="Content Placeholder 3"/>
          <p:cNvSpPr>
            <a:spLocks noGrp="1"/>
          </p:cNvSpPr>
          <p:nvPr>
            <p:ph sz="half" idx="2"/>
          </p:nvPr>
        </p:nvSpPr>
        <p:spPr>
          <a:xfrm>
            <a:off x="4648200" y="1600201"/>
            <a:ext cx="4038600" cy="4114800"/>
          </a:xfrm>
        </p:spPr>
        <p:txBody>
          <a:bodyPr>
            <a:normAutofit fontScale="92500" lnSpcReduction="20000"/>
          </a:bodyPr>
          <a:lstStyle/>
          <a:p>
            <a:r>
              <a:rPr lang="en-US" dirty="0" smtClean="0"/>
              <a:t>Colossians 1:11-20</a:t>
            </a:r>
          </a:p>
          <a:p>
            <a:r>
              <a:rPr lang="en-US" dirty="0" smtClean="0"/>
              <a:t>1 John 1:5-10,  2:8-11</a:t>
            </a:r>
          </a:p>
          <a:p>
            <a:r>
              <a:rPr lang="en-US" dirty="0" smtClean="0"/>
              <a:t>John 1:12</a:t>
            </a:r>
          </a:p>
          <a:p>
            <a:r>
              <a:rPr lang="en-US" dirty="0" smtClean="0"/>
              <a:t>Romans 8:14-25</a:t>
            </a:r>
          </a:p>
          <a:p>
            <a:r>
              <a:rPr lang="en-US" dirty="0" smtClean="0"/>
              <a:t>1 John 3:1-3, 8, 10</a:t>
            </a:r>
          </a:p>
          <a:p>
            <a:r>
              <a:rPr lang="en-US" dirty="0" smtClean="0"/>
              <a:t>Hebrews 2:10-18 cf. Matthew 3:7-10</a:t>
            </a:r>
          </a:p>
          <a:p>
            <a:r>
              <a:rPr lang="en-US" dirty="0" smtClean="0"/>
              <a:t>John 6:70, 8:44</a:t>
            </a:r>
          </a:p>
          <a:p>
            <a:r>
              <a:rPr lang="en-US" dirty="0" smtClean="0"/>
              <a:t>Matthew 13:37-42</a:t>
            </a:r>
          </a:p>
          <a:p>
            <a:r>
              <a:rPr lang="en-US" dirty="0" smtClean="0"/>
              <a:t>Acts 13:10</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Greek Words For Prayer</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sz="2600" b="1" i="1" dirty="0" err="1" smtClean="0"/>
              <a:t>Euchomai</a:t>
            </a:r>
            <a:r>
              <a:rPr lang="en-US" sz="2600" dirty="0" smtClean="0"/>
              <a:t> / </a:t>
            </a:r>
            <a:r>
              <a:rPr lang="en-US" sz="2600" b="1" i="1" dirty="0" err="1" smtClean="0"/>
              <a:t>Proseuchomai</a:t>
            </a:r>
            <a:r>
              <a:rPr lang="en-US" sz="2600" dirty="0" smtClean="0"/>
              <a:t>– to </a:t>
            </a:r>
            <a:r>
              <a:rPr lang="en-US" sz="2600" b="1" dirty="0" smtClean="0"/>
              <a:t>pray</a:t>
            </a:r>
            <a:r>
              <a:rPr lang="en-US" sz="2600" dirty="0" smtClean="0"/>
              <a:t>, to indicate a wish or desire (for something) to God, to make  a general request or intercession (131 uses) </a:t>
            </a:r>
            <a:br>
              <a:rPr lang="en-US" sz="2600" dirty="0" smtClean="0"/>
            </a:br>
            <a:endParaRPr lang="en-US" sz="2600" dirty="0" smtClean="0"/>
          </a:p>
          <a:p>
            <a:r>
              <a:rPr lang="en-US" sz="2600" b="1" i="1" dirty="0" err="1" smtClean="0"/>
              <a:t>Aiteo</a:t>
            </a:r>
            <a:r>
              <a:rPr lang="en-US" sz="2600" dirty="0" smtClean="0"/>
              <a:t> / </a:t>
            </a:r>
            <a:r>
              <a:rPr lang="en-US" sz="2600" b="1" i="1" dirty="0" err="1" smtClean="0"/>
              <a:t>Erotao</a:t>
            </a:r>
            <a:r>
              <a:rPr lang="en-US" sz="2600" dirty="0" smtClean="0"/>
              <a:t>– to </a:t>
            </a:r>
            <a:r>
              <a:rPr lang="en-US" sz="2600" b="1" dirty="0" smtClean="0"/>
              <a:t>ask</a:t>
            </a:r>
            <a:r>
              <a:rPr lang="en-US" sz="2600" dirty="0" smtClean="0"/>
              <a:t> a petition of a King or official on the basis of some legal right, to insist, to make a legitimate demand, to pray, to petition God. To demand the completion of something not done. (128 uses)</a:t>
            </a:r>
            <a:br>
              <a:rPr lang="en-US" sz="2600" dirty="0" smtClean="0"/>
            </a:br>
            <a:endParaRPr lang="en-US" sz="2600" dirty="0" smtClean="0"/>
          </a:p>
          <a:p>
            <a:r>
              <a:rPr lang="en-US" sz="2600" b="1" i="1" dirty="0" err="1" smtClean="0"/>
              <a:t>Deomai</a:t>
            </a:r>
            <a:r>
              <a:rPr lang="en-US" sz="2600" b="1" i="1" dirty="0" smtClean="0"/>
              <a:t> /</a:t>
            </a:r>
            <a:r>
              <a:rPr lang="en-US" sz="2600" b="1" i="1" dirty="0" err="1" smtClean="0"/>
              <a:t>Deesis</a:t>
            </a:r>
            <a:r>
              <a:rPr lang="en-US" sz="2600" b="1" i="1" dirty="0" smtClean="0"/>
              <a:t> </a:t>
            </a:r>
            <a:r>
              <a:rPr lang="en-US" sz="2600" dirty="0" smtClean="0"/>
              <a:t>– to </a:t>
            </a:r>
            <a:r>
              <a:rPr lang="en-US" sz="2600" b="1" dirty="0" smtClean="0"/>
              <a:t>beseech</a:t>
            </a:r>
            <a:r>
              <a:rPr lang="en-US" sz="2600" dirty="0" smtClean="0"/>
              <a:t>, supplicate,  implore, make a very urgent demand. (40 uses)</a:t>
            </a:r>
            <a:br>
              <a:rPr lang="en-US" sz="2600" dirty="0" smtClean="0"/>
            </a:br>
            <a:endParaRPr lang="en-US" sz="2600" dirty="0" smtClean="0"/>
          </a:p>
          <a:p>
            <a:r>
              <a:rPr lang="en-US" sz="2600" b="1" i="1" dirty="0" err="1" smtClean="0"/>
              <a:t>Entynchanō</a:t>
            </a:r>
            <a:r>
              <a:rPr lang="en-US" sz="2600" b="1" i="1" dirty="0" smtClean="0"/>
              <a:t> – </a:t>
            </a:r>
            <a:r>
              <a:rPr lang="en-US" sz="2600" b="1" dirty="0" smtClean="0"/>
              <a:t>Intercede / make intercession </a:t>
            </a:r>
            <a:r>
              <a:rPr lang="en-US" sz="2600" dirty="0" smtClean="0"/>
              <a:t>– to ask on the basis of deep personal relationship such as Christ or the Holy Spirit interceding with God for us. (8 uses)</a:t>
            </a:r>
            <a:r>
              <a:rPr lang="en-US" dirty="0" smtClean="0"/>
              <a:t/>
            </a:r>
            <a:br>
              <a:rPr lang="en-US" dirty="0" smtClean="0"/>
            </a:b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effectLst>
                  <a:outerShdw blurRad="38100" dist="38100" dir="2700000" algn="tl">
                    <a:srgbClr val="000000">
                      <a:alpha val="43137"/>
                    </a:srgbClr>
                  </a:outerShdw>
                </a:effectLst>
              </a:rPr>
              <a:t>Three Main Types of Demons</a:t>
            </a:r>
            <a:endParaRPr lang="en-US"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143000"/>
            <a:ext cx="8229600" cy="4648200"/>
          </a:xfrm>
        </p:spPr>
        <p:txBody>
          <a:bodyPr>
            <a:normAutofit fontScale="70000" lnSpcReduction="20000"/>
          </a:bodyPr>
          <a:lstStyle/>
          <a:p>
            <a:pPr marL="514350" indent="-514350">
              <a:buFont typeface="+mj-lt"/>
              <a:buAutoNum type="arabicPeriod"/>
            </a:pPr>
            <a:r>
              <a:rPr lang="en-US" b="1" dirty="0" smtClean="0"/>
              <a:t>Those in the “air” and the spiritual realms</a:t>
            </a:r>
            <a:r>
              <a:rPr lang="en-US" dirty="0" smtClean="0"/>
              <a:t/>
            </a:r>
            <a:br>
              <a:rPr lang="en-US" dirty="0" smtClean="0"/>
            </a:br>
            <a:r>
              <a:rPr lang="en-US" dirty="0" smtClean="0"/>
              <a:t>Ephesians 2:1-4, 6:12,  Rev 9:20, 12:1-9, 16:14, John 10:10</a:t>
            </a:r>
            <a:br>
              <a:rPr lang="en-US" dirty="0" smtClean="0"/>
            </a:br>
            <a:r>
              <a:rPr lang="en-US" dirty="0" smtClean="0"/>
              <a:t>Cultural, religious and territorial influence, idolatry, cults, resist the gospel, deceive the kings of the earth, create wars, create rebellion, instigate crime and disobedience.</a:t>
            </a:r>
          </a:p>
          <a:p>
            <a:pPr marL="514350" indent="-514350">
              <a:buFont typeface="+mj-lt"/>
              <a:buAutoNum type="arabicPeriod"/>
            </a:pPr>
            <a:r>
              <a:rPr lang="en-US" b="1" dirty="0" smtClean="0"/>
              <a:t>Those that occupy human bodies</a:t>
            </a:r>
            <a:r>
              <a:rPr lang="en-US" dirty="0" smtClean="0"/>
              <a:t/>
            </a:r>
            <a:br>
              <a:rPr lang="en-US" dirty="0" smtClean="0"/>
            </a:br>
            <a:r>
              <a:rPr lang="en-US" dirty="0" smtClean="0"/>
              <a:t>Mark 5:1-17, Acts 16:16-18, </a:t>
            </a:r>
            <a:br>
              <a:rPr lang="en-US" dirty="0" smtClean="0"/>
            </a:br>
            <a:r>
              <a:rPr lang="en-US" dirty="0" smtClean="0"/>
              <a:t>Personal and minor regional influence</a:t>
            </a:r>
            <a:br>
              <a:rPr lang="en-US" dirty="0" smtClean="0"/>
            </a:br>
            <a:r>
              <a:rPr lang="en-US" dirty="0" smtClean="0"/>
              <a:t>Madness, disease, occult prediction, some criminal acts</a:t>
            </a:r>
          </a:p>
          <a:p>
            <a:pPr marL="514350" indent="-514350">
              <a:buFont typeface="+mj-lt"/>
              <a:buAutoNum type="arabicPeriod"/>
            </a:pPr>
            <a:r>
              <a:rPr lang="en-US" b="1" dirty="0" smtClean="0"/>
              <a:t>Those chained in darkness under the Earth.</a:t>
            </a:r>
            <a:br>
              <a:rPr lang="en-US" b="1" dirty="0" smtClean="0"/>
            </a:br>
            <a:r>
              <a:rPr lang="en-US" dirty="0" smtClean="0"/>
              <a:t>Jude 1:6, 2 Peter 2:4, Revelation 9:1-12, 11:7, 17:8</a:t>
            </a:r>
            <a:br>
              <a:rPr lang="en-US" dirty="0" smtClean="0"/>
            </a:br>
            <a:r>
              <a:rPr lang="en-US" dirty="0" smtClean="0"/>
              <a:t>Archetypes, ruled the ancient world, founded the world religions and ancient myths and legends</a:t>
            </a:r>
            <a:br>
              <a:rPr lang="en-US" dirty="0" smtClean="0"/>
            </a:br>
            <a:r>
              <a:rPr lang="en-US" dirty="0" smtClean="0"/>
              <a:t>Ancient spirits in rebellion, now judged, but may be released for a brief period during the Tribulation when the Pit is opened and </a:t>
            </a:r>
            <a:r>
              <a:rPr lang="en-US" dirty="0" err="1" smtClean="0"/>
              <a:t>Abbadon</a:t>
            </a:r>
            <a:r>
              <a:rPr lang="en-US" dirty="0" smtClean="0"/>
              <a:t>/ </a:t>
            </a:r>
            <a:r>
              <a:rPr lang="en-US" dirty="0" err="1" smtClean="0"/>
              <a:t>Apollyon</a:t>
            </a:r>
            <a:r>
              <a:rPr lang="en-US" dirty="0" smtClean="0"/>
              <a:t> is released..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effectLst>
                  <a:outerShdw blurRad="38100" dist="38100" dir="2700000" algn="tl">
                    <a:srgbClr val="000000">
                      <a:alpha val="43137"/>
                    </a:srgbClr>
                  </a:outerShdw>
                </a:effectLst>
              </a:rPr>
              <a:t>The Combatants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sz="2400" b="1" dirty="0" smtClean="0"/>
              <a:t>Jesus vs. Satan  </a:t>
            </a:r>
            <a:r>
              <a:rPr lang="en-US" sz="2400" dirty="0" smtClean="0"/>
              <a:t>Matthew 4:1-11, Luke 4:1-13</a:t>
            </a:r>
          </a:p>
          <a:p>
            <a:r>
              <a:rPr lang="en-US" sz="2400" b="1" dirty="0" smtClean="0"/>
              <a:t>Good Angels </a:t>
            </a:r>
            <a:r>
              <a:rPr lang="en-US" sz="2400" b="1" dirty="0" err="1" smtClean="0"/>
              <a:t>vs</a:t>
            </a:r>
            <a:r>
              <a:rPr lang="en-US" sz="2400" b="1" dirty="0" smtClean="0"/>
              <a:t> Evil Angels:  </a:t>
            </a:r>
            <a:r>
              <a:rPr lang="en-US" sz="2400" dirty="0" smtClean="0"/>
              <a:t>Daniel 10:1-14, Rev 12:1-12</a:t>
            </a:r>
          </a:p>
          <a:p>
            <a:r>
              <a:rPr lang="en-US" sz="2400" b="1" dirty="0" smtClean="0"/>
              <a:t>Christians </a:t>
            </a:r>
            <a:r>
              <a:rPr lang="en-US" sz="2400" b="1" dirty="0" err="1" smtClean="0"/>
              <a:t>vs</a:t>
            </a:r>
            <a:r>
              <a:rPr lang="en-US" sz="2400" b="1" dirty="0" smtClean="0"/>
              <a:t> Evil Angels:   </a:t>
            </a:r>
            <a:r>
              <a:rPr lang="en-US" sz="2400" dirty="0" smtClean="0"/>
              <a:t>Eph 6:10ff,  Rev 12:11</a:t>
            </a:r>
          </a:p>
          <a:p>
            <a:r>
              <a:rPr lang="en-US" sz="2400" b="1" dirty="0" smtClean="0"/>
              <a:t>Apostles vs. Major Demons:   </a:t>
            </a:r>
            <a:r>
              <a:rPr lang="en-US" sz="2400" dirty="0" smtClean="0"/>
              <a:t>Acts 19:13-20</a:t>
            </a:r>
          </a:p>
          <a:p>
            <a:r>
              <a:rPr lang="en-US" sz="2400" b="1" dirty="0" smtClean="0"/>
              <a:t>Apostles </a:t>
            </a:r>
            <a:r>
              <a:rPr lang="en-US" sz="2400" b="1" dirty="0" err="1" smtClean="0"/>
              <a:t>vs</a:t>
            </a:r>
            <a:r>
              <a:rPr lang="en-US" sz="2400" b="1" dirty="0" smtClean="0"/>
              <a:t> Magicians</a:t>
            </a:r>
            <a:r>
              <a:rPr lang="en-US" sz="2400" dirty="0" smtClean="0"/>
              <a:t>: Acts 8:9-24, 13:6-12</a:t>
            </a:r>
          </a:p>
          <a:p>
            <a:r>
              <a:rPr lang="en-US" sz="2400" b="1" dirty="0" smtClean="0"/>
              <a:t>Apostles </a:t>
            </a:r>
            <a:r>
              <a:rPr lang="en-US" sz="2400" b="1" dirty="0" err="1" smtClean="0"/>
              <a:t>vs</a:t>
            </a:r>
            <a:r>
              <a:rPr lang="en-US" sz="2400" b="1" dirty="0" smtClean="0"/>
              <a:t> Cultural Ideas:  </a:t>
            </a:r>
            <a:r>
              <a:rPr lang="en-US" sz="2400" dirty="0" smtClean="0"/>
              <a:t>2 Corinthians 10:2-6</a:t>
            </a:r>
          </a:p>
          <a:p>
            <a:r>
              <a:rPr lang="en-US" sz="2400" b="1" dirty="0" smtClean="0"/>
              <a:t>Prophets vs. False Worship:  </a:t>
            </a:r>
            <a:r>
              <a:rPr lang="en-US" sz="2400" dirty="0" smtClean="0"/>
              <a:t>(1 Kings 18)</a:t>
            </a:r>
          </a:p>
          <a:p>
            <a:r>
              <a:rPr lang="en-US" sz="2400" b="1" dirty="0" smtClean="0"/>
              <a:t>Evangelists </a:t>
            </a:r>
            <a:r>
              <a:rPr lang="en-US" sz="2400" b="1" dirty="0" err="1" smtClean="0"/>
              <a:t>vs</a:t>
            </a:r>
            <a:r>
              <a:rPr lang="en-US" sz="2400" b="1" dirty="0" smtClean="0"/>
              <a:t> Personal Demons : </a:t>
            </a:r>
            <a:r>
              <a:rPr lang="en-US" sz="2400" dirty="0" smtClean="0"/>
              <a:t>(Acts 8, 19 etc)</a:t>
            </a:r>
          </a:p>
          <a:p>
            <a:r>
              <a:rPr lang="en-US" sz="2400" b="1" dirty="0" smtClean="0"/>
              <a:t>Pastors </a:t>
            </a:r>
            <a:r>
              <a:rPr lang="en-US" sz="2400" b="1" dirty="0" err="1" smtClean="0"/>
              <a:t>vs</a:t>
            </a:r>
            <a:r>
              <a:rPr lang="en-US" sz="2400" b="1" dirty="0" smtClean="0"/>
              <a:t> Doctrines of Demons: </a:t>
            </a:r>
            <a:r>
              <a:rPr lang="en-US" sz="2400" dirty="0" smtClean="0"/>
              <a:t>1 Tim 4:1-10</a:t>
            </a:r>
          </a:p>
          <a:p>
            <a:r>
              <a:rPr lang="en-US" sz="2400" b="1" dirty="0" smtClean="0"/>
              <a:t>Teachers vs. Heresies :  </a:t>
            </a:r>
            <a:r>
              <a:rPr lang="en-US" sz="2400" dirty="0" smtClean="0"/>
              <a:t>(Ephesians 4:11-16)</a:t>
            </a:r>
          </a:p>
          <a:p>
            <a:r>
              <a:rPr lang="en-US" sz="2400" b="1" dirty="0" smtClean="0"/>
              <a:t>Anointed Christians </a:t>
            </a:r>
            <a:r>
              <a:rPr lang="en-US" sz="2400" b="1" dirty="0" err="1" smtClean="0"/>
              <a:t>vs</a:t>
            </a:r>
            <a:r>
              <a:rPr lang="en-US" sz="2400" b="1" dirty="0" smtClean="0"/>
              <a:t> Unclean Spirits: </a:t>
            </a:r>
            <a:r>
              <a:rPr lang="en-US" sz="2400" dirty="0" smtClean="0"/>
              <a:t>Acts 5:16, 8:7</a:t>
            </a: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Three Big Battles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sz="2400" b="1" dirty="0" smtClean="0"/>
              <a:t>The Battle For Israel </a:t>
            </a:r>
            <a:r>
              <a:rPr lang="en-US" sz="2400" dirty="0" smtClean="0"/>
              <a:t>(to prevent the birth of the Messiah) as recorded in the Old Testament and the Gospels esp. Matthew. </a:t>
            </a:r>
            <a:br>
              <a:rPr lang="en-US" sz="2400" dirty="0" smtClean="0"/>
            </a:br>
            <a:endParaRPr lang="en-US" sz="2400" dirty="0" smtClean="0"/>
          </a:p>
          <a:p>
            <a:r>
              <a:rPr lang="en-US" sz="2400" b="1" dirty="0" smtClean="0"/>
              <a:t>The Battle For The Church</a:t>
            </a:r>
            <a:r>
              <a:rPr lang="en-US" sz="2400" dirty="0" smtClean="0"/>
              <a:t>, the body of Christ. The war against the saints. Aims to delay the return of Christ who will return with all His “holy ones”, this is the battle to prevent the salvation of the lost, the maturing of Christians and the perfection of the Church in all nations.  This is recorded in the Gospels, Acts and the Epistles</a:t>
            </a:r>
            <a:br>
              <a:rPr lang="en-US" sz="2400" dirty="0" smtClean="0"/>
            </a:br>
            <a:endParaRPr lang="en-US" sz="2400" dirty="0" smtClean="0"/>
          </a:p>
          <a:p>
            <a:r>
              <a:rPr lang="en-US" sz="2400" b="1" dirty="0" smtClean="0"/>
              <a:t>The Battle for Final World Dominion and Government</a:t>
            </a:r>
            <a:r>
              <a:rPr lang="en-US" sz="2400" dirty="0" smtClean="0"/>
              <a:t>, Satan tries to hold on to earth but He knows that his time is short, persecutes the Church, takes over all structures of human government and puts up a last-ditch stand at Armageddon. This is mainly  recorded in Revelation, Daniel, Ezekiel and other prophetic literature.</a:t>
            </a: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Weapons Of Our Warfare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sz="2400" dirty="0" smtClean="0"/>
              <a:t>Not Carnal (not guns, swords, tanks etc) also not soul-</a:t>
            </a:r>
            <a:r>
              <a:rPr lang="en-US" sz="2400" dirty="0" err="1" smtClean="0"/>
              <a:t>ish</a:t>
            </a:r>
            <a:r>
              <a:rPr lang="en-US" sz="2400" dirty="0" smtClean="0"/>
              <a:t>  e.g. rage and fury, or sins or devious plots. We cannot win a spiritual victory through carnal behavior such as lies, divisions and sorcery (Galatians 5:19-21)</a:t>
            </a:r>
            <a:br>
              <a:rPr lang="en-US" sz="2400" dirty="0" smtClean="0"/>
            </a:br>
            <a:endParaRPr lang="en-US" sz="2400" dirty="0" smtClean="0"/>
          </a:p>
          <a:p>
            <a:r>
              <a:rPr lang="en-US" sz="2400" dirty="0" smtClean="0"/>
              <a:t>But Spiritual (prayer, Scripture, authority, spiritual gifts, the armor of God, truth, righteousness, faith, peace, salvation, zeal, persistence in doing good, suffering, wisdom, revelation, knowledge, fearlessness, a good testimony, the power of God)</a:t>
            </a:r>
            <a:br>
              <a:rPr lang="en-US" sz="2400" dirty="0" smtClean="0"/>
            </a:br>
            <a:endParaRPr lang="en-US" sz="2400" dirty="0" smtClean="0"/>
          </a:p>
          <a:p>
            <a:r>
              <a:rPr lang="en-US" sz="2400" dirty="0" smtClean="0"/>
              <a:t>Ephesians 6:10-20;  Revelation 2:16, 2 Corinthians 10:2-6</a:t>
            </a:r>
            <a:br>
              <a:rPr lang="en-US" sz="2400" dirty="0" smtClean="0"/>
            </a:br>
            <a:r>
              <a:rPr lang="en-US" sz="2400" dirty="0" smtClean="0"/>
              <a:t>1 Timothy 6:12, 2 Timothy 4:7; </a:t>
            </a:r>
            <a:br>
              <a:rPr lang="en-US" sz="2400" dirty="0" smtClean="0"/>
            </a:br>
            <a:r>
              <a:rPr lang="en-US" sz="2400" dirty="0" smtClean="0"/>
              <a:t>Colossians 4:12; Philippians 1:27-30</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Victory Of Faith</a:t>
            </a:r>
            <a:endParaRPr lang="en-US" b="1" dirty="0"/>
          </a:p>
        </p:txBody>
      </p:sp>
      <p:sp>
        <p:nvSpPr>
          <p:cNvPr id="3" name="Content Placeholder 2"/>
          <p:cNvSpPr>
            <a:spLocks noGrp="1"/>
          </p:cNvSpPr>
          <p:nvPr>
            <p:ph idx="1"/>
          </p:nvPr>
        </p:nvSpPr>
        <p:spPr/>
        <p:txBody>
          <a:bodyPr>
            <a:normAutofit fontScale="92500"/>
          </a:bodyPr>
          <a:lstStyle/>
          <a:p>
            <a:r>
              <a:rPr lang="en-US" b="1" dirty="0" smtClean="0"/>
              <a:t>1 John 5:1-5 (EMTV) 1 John 5</a:t>
            </a:r>
          </a:p>
          <a:p>
            <a:r>
              <a:rPr lang="en-US" sz="2600" i="1" dirty="0" smtClean="0"/>
              <a:t>Everyone that believes that Jesus is the Christ has been born of God, and everyone that loves Him that begot also loves him that is begotten of Him. 2 By this we know that we love the children of God, whenever we love God and keep His commandments. 3 For this is the love of God, that we keep His commandments. And His commandments are not burdensome, 4 because everything having been born of God overcomes the world: and this is the victory that has overcome the world—your faith. 5 Who is he that overcomes the world, if not he that believes that Jesus is the Son of God?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Victorious Mind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b="1" dirty="0" smtClean="0"/>
              <a:t>Romans 8:4-6 (EMTV)</a:t>
            </a:r>
          </a:p>
          <a:p>
            <a:r>
              <a:rPr lang="en-US" sz="2600" i="1" dirty="0" smtClean="0"/>
              <a:t>4 so that the righteous requirement of the law might be fulfilled in us who do not walk according to the flesh but according to the Spirit. 5 For those who live according to the flesh set their minds on the things of the flesh, but those who live according to the Spirit, the things of the Spirit. 6 For the mind set on the flesh is death, but the mind set on the Spirit is life and peace.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a:t>
            </a:r>
            <a:r>
              <a:rPr lang="en-US" dirty="0" err="1" smtClean="0">
                <a:effectLst>
                  <a:outerShdw blurRad="38100" dist="38100" dir="2700000" algn="tl">
                    <a:srgbClr val="000000">
                      <a:alpha val="43137"/>
                    </a:srgbClr>
                  </a:outerShdw>
                </a:effectLst>
              </a:rPr>
              <a:t>Overcomer</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sz="2400" b="1" dirty="0" smtClean="0"/>
              <a:t>1 John 4:4 (EMTV)  </a:t>
            </a:r>
            <a:r>
              <a:rPr lang="en-US" sz="2400" i="1" dirty="0" smtClean="0"/>
              <a:t>You are of God, little children, and you have overcome them, because He who is in you is greater than he who is in the world. </a:t>
            </a:r>
          </a:p>
          <a:p>
            <a:endParaRPr lang="en-US" sz="2400" i="1" dirty="0" smtClean="0"/>
          </a:p>
          <a:p>
            <a:r>
              <a:rPr lang="en-US" sz="2600" b="1" dirty="0" smtClean="0"/>
              <a:t>Revelation 12:10-11 (EMTV)  </a:t>
            </a:r>
            <a:r>
              <a:rPr lang="en-US" sz="2400" i="1" dirty="0" smtClean="0"/>
              <a:t>Then I heard a loud voice in heaven saying, "Now have come the salvation and the power and the kingdom of our God, and the authority of His Christ, because the accuser of our brothers, the one who accused them before our God day and night, has been thrown out of heaven. 11 And they overcame him by the blood of the Lamb and by the word of their testimony, and they did not love their lives to the death.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dirty="0" smtClean="0"/>
              <a:t>Prayer Is NOT Just Conversation</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Biblical prayer always answers the question “what do you want” and always has a specific result in mind.</a:t>
            </a:r>
            <a:br>
              <a:rPr lang="en-US" dirty="0" smtClean="0"/>
            </a:br>
            <a:endParaRPr lang="en-US" dirty="0" smtClean="0"/>
          </a:p>
          <a:p>
            <a:r>
              <a:rPr lang="en-US" dirty="0" smtClean="0"/>
              <a:t>Even long prayers such as Abraham’s petition about Sodom and Gomorrah had an end result in mind “what about 40” etc. They were not just a “chat about things in Heaven..”</a:t>
            </a:r>
            <a:br>
              <a:rPr lang="en-US" dirty="0" smtClean="0"/>
            </a:br>
            <a:endParaRPr lang="en-US" dirty="0" smtClean="0"/>
          </a:p>
          <a:p>
            <a:r>
              <a:rPr lang="en-US" dirty="0" smtClean="0"/>
              <a:t>Even the Lord’s Prayer expects results: thy kingdom come, God’s will to be done, daily bread, forgiveness, protection etc.</a:t>
            </a:r>
            <a:br>
              <a:rPr lang="en-US" dirty="0" smtClean="0"/>
            </a:br>
            <a:endParaRPr lang="en-US" dirty="0" smtClean="0"/>
          </a:p>
          <a:p>
            <a:r>
              <a:rPr lang="en-US" dirty="0" smtClean="0"/>
              <a:t>Jesus’ prayer in John 17 asks for specifics such as unity, sanctification with the Word, fruitfulness, that many may believe etc.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Throne</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sz="2400" dirty="0" smtClean="0"/>
              <a:t>The central reality in Heaven is the Throne (Revelation chapters 4&amp;5)</a:t>
            </a:r>
            <a:br>
              <a:rPr lang="en-US" sz="2400" dirty="0" smtClean="0"/>
            </a:br>
            <a:endParaRPr lang="en-US" sz="2400" dirty="0" smtClean="0"/>
          </a:p>
          <a:p>
            <a:r>
              <a:rPr lang="en-US" sz="2400" dirty="0" smtClean="0"/>
              <a:t>The Throne is the center of a heavenly government with millions of angels,  elders, living creatures etc carrying out God’s commands</a:t>
            </a:r>
            <a:br>
              <a:rPr lang="en-US" sz="2400" dirty="0" smtClean="0"/>
            </a:br>
            <a:endParaRPr lang="en-US" sz="2400" dirty="0" smtClean="0"/>
          </a:p>
          <a:p>
            <a:r>
              <a:rPr lang="en-US" sz="2400" dirty="0" smtClean="0"/>
              <a:t>Christian’s prayers rise as incense before the Throne and are granted with power. (Revelation 5:8, 8:3-5)</a:t>
            </a:r>
            <a:br>
              <a:rPr lang="en-US" sz="2400" dirty="0" smtClean="0"/>
            </a:br>
            <a:endParaRPr lang="en-US" sz="2400" dirty="0" smtClean="0"/>
          </a:p>
          <a:p>
            <a:r>
              <a:rPr lang="en-US" sz="2400" dirty="0" smtClean="0"/>
              <a:t>We come as supplicants before God’s Throne asking for things that are in His will  and He hears us because of Christ </a:t>
            </a:r>
            <a:br>
              <a:rPr lang="en-US" sz="2400" dirty="0" smtClean="0"/>
            </a:br>
            <a:r>
              <a:rPr lang="en-US" sz="2400" dirty="0" smtClean="0"/>
              <a:t>(1 John 5:14,15)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Results We Can Expect</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sz="2400" i="1" dirty="0" smtClean="0"/>
              <a:t>Now if any of you lacks wisdom, he should ask God, who gives to all generously and without criticizing, and it will be given to him. </a:t>
            </a:r>
            <a:r>
              <a:rPr lang="en-US" sz="2400" b="1" dirty="0" smtClean="0"/>
              <a:t>(James 1:5)</a:t>
            </a:r>
            <a:br>
              <a:rPr lang="en-US" sz="2400" b="1" dirty="0" smtClean="0"/>
            </a:br>
            <a:endParaRPr lang="en-US" sz="2400" b="1" dirty="0" smtClean="0"/>
          </a:p>
          <a:p>
            <a:r>
              <a:rPr lang="en-US" sz="2400" i="1" dirty="0" smtClean="0"/>
              <a:t>Then He said to His disciples,</a:t>
            </a:r>
            <a:r>
              <a:rPr lang="en-US" sz="2400" i="1" baseline="30000" dirty="0" smtClean="0"/>
              <a:t> </a:t>
            </a:r>
            <a:r>
              <a:rPr lang="en-US" sz="2400" i="1" dirty="0" smtClean="0"/>
              <a:t>“The harvest is abundant, but the workers are few.</a:t>
            </a:r>
            <a:r>
              <a:rPr lang="en-US" sz="2400" i="1" baseline="30000" dirty="0" smtClean="0"/>
              <a:t> 38 </a:t>
            </a:r>
            <a:r>
              <a:rPr lang="en-US" sz="2400" i="1" dirty="0" smtClean="0"/>
              <a:t>Therefore, pray to the Lord of the harvest to send out workers into His harvest.” </a:t>
            </a:r>
            <a:r>
              <a:rPr lang="en-US" sz="2400" b="1" dirty="0" smtClean="0"/>
              <a:t>(Matthew 9:37,38)</a:t>
            </a:r>
            <a:br>
              <a:rPr lang="en-US" sz="2400" b="1" dirty="0" smtClean="0"/>
            </a:br>
            <a:endParaRPr lang="en-US" sz="2400" b="1" dirty="0" smtClean="0"/>
          </a:p>
          <a:p>
            <a:pPr rtl="0"/>
            <a:r>
              <a:rPr lang="en-US" sz="2400" i="1" dirty="0" smtClean="0"/>
              <a:t>Jesus answered them, “I assure you: If you have faith and do not doubt, you will not only do what was done to the fig tree, but even if you tell this mountain, ‘Be lifted up and thrown into the sea,’ it will be done. 22 And if you believe, you will receive whatever you ask for in prayer.” (</a:t>
            </a:r>
            <a:r>
              <a:rPr lang="en-US" sz="2400" b="1" dirty="0" smtClean="0"/>
              <a:t>Matthew 21:21-22)</a:t>
            </a:r>
            <a:endParaRPr lang="en-US" sz="2400" i="1" dirty="0" smtClean="0"/>
          </a:p>
          <a:p>
            <a:endParaRPr lang="en-US"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Results</a:t>
            </a:r>
            <a:endParaRPr lang="en-US" dirty="0"/>
          </a:p>
        </p:txBody>
      </p:sp>
      <p:sp>
        <p:nvSpPr>
          <p:cNvPr id="3" name="Content Placeholder 2"/>
          <p:cNvSpPr>
            <a:spLocks noGrp="1"/>
          </p:cNvSpPr>
          <p:nvPr>
            <p:ph idx="1"/>
          </p:nvPr>
        </p:nvSpPr>
        <p:spPr>
          <a:xfrm>
            <a:off x="457200" y="1600200"/>
            <a:ext cx="8229600" cy="4800600"/>
          </a:xfrm>
        </p:spPr>
        <p:txBody>
          <a:bodyPr/>
          <a:lstStyle/>
          <a:p>
            <a:pPr rtl="0"/>
            <a:r>
              <a:rPr lang="en-US" sz="2400" b="1" dirty="0" smtClean="0"/>
              <a:t>Matthew 24:20-21  </a:t>
            </a:r>
            <a:r>
              <a:rPr lang="en-US" sz="2400" i="1" dirty="0" smtClean="0"/>
              <a:t>Pray that your escape may not be in winter or on a Sabbath. 21 For at that time there will be great tribulation, the kind that hasn’t taken place from the beginning of the world until now and never will again! </a:t>
            </a:r>
            <a:br>
              <a:rPr lang="en-US" sz="2400" i="1" dirty="0" smtClean="0"/>
            </a:br>
            <a:endParaRPr lang="en-US" sz="2400" i="1" dirty="0" smtClean="0"/>
          </a:p>
          <a:p>
            <a:pPr rtl="0"/>
            <a:r>
              <a:rPr lang="en-US" sz="2400" b="1" dirty="0" smtClean="0"/>
              <a:t>Luke 1:13  </a:t>
            </a:r>
            <a:r>
              <a:rPr lang="en-US" sz="2400" i="1" dirty="0" smtClean="0"/>
              <a:t>But the angel said to him: Do not be afraid, Zechariah, because your prayer has been heard. Your wife Elizabeth will bear you a son, and you will name him John. </a:t>
            </a:r>
            <a:br>
              <a:rPr lang="en-US" sz="2400" i="1" dirty="0" smtClean="0"/>
            </a:br>
            <a:endParaRPr lang="en-US" sz="2400" i="1" dirty="0" smtClean="0"/>
          </a:p>
          <a:p>
            <a:pPr rtl="0"/>
            <a:r>
              <a:rPr lang="en-US" sz="2400" b="1" dirty="0" smtClean="0"/>
              <a:t>Luke 21:36  </a:t>
            </a:r>
            <a:r>
              <a:rPr lang="en-US" sz="2400" i="1" dirty="0" smtClean="0"/>
              <a:t>But be alert at all times, praying that you may have strength to escape all these things that are going to take place and to stand before the Son of Man.” </a:t>
            </a:r>
          </a:p>
          <a:p>
            <a:pPr rtl="0"/>
            <a:endParaRPr lang="en-US" sz="2400" i="1" dirty="0" smtClean="0"/>
          </a:p>
          <a:p>
            <a:pPr rtl="0"/>
            <a:endParaRPr lang="en-US" sz="2400" i="1"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Yet More Results…</a:t>
            </a:r>
            <a:endParaRPr lang="en-US" dirty="0"/>
          </a:p>
        </p:txBody>
      </p:sp>
      <p:sp>
        <p:nvSpPr>
          <p:cNvPr id="3" name="Content Placeholder 2"/>
          <p:cNvSpPr>
            <a:spLocks noGrp="1"/>
          </p:cNvSpPr>
          <p:nvPr>
            <p:ph idx="1"/>
          </p:nvPr>
        </p:nvSpPr>
        <p:spPr>
          <a:xfrm>
            <a:off x="457200" y="990600"/>
            <a:ext cx="8229600" cy="5410200"/>
          </a:xfrm>
        </p:spPr>
        <p:txBody>
          <a:bodyPr>
            <a:normAutofit lnSpcReduction="10000"/>
          </a:bodyPr>
          <a:lstStyle/>
          <a:p>
            <a:pPr rtl="0"/>
            <a:r>
              <a:rPr lang="en-US" sz="2400" b="1" dirty="0" smtClean="0"/>
              <a:t>Luke 22:32 </a:t>
            </a:r>
            <a:r>
              <a:rPr lang="en-US" sz="2400" i="1" dirty="0" smtClean="0"/>
              <a:t>But I have prayed for you that your faith may not fail. And you, when you have turned back, strengthen your brothers.</a:t>
            </a:r>
            <a:br>
              <a:rPr lang="en-US" sz="2400" i="1" dirty="0" smtClean="0"/>
            </a:br>
            <a:endParaRPr lang="en-US" sz="2400" i="1" dirty="0" smtClean="0"/>
          </a:p>
          <a:p>
            <a:pPr rtl="0"/>
            <a:r>
              <a:rPr lang="en-US" sz="2400" b="1" dirty="0" smtClean="0"/>
              <a:t>Luke 22:40  </a:t>
            </a:r>
            <a:r>
              <a:rPr lang="en-US" sz="2400" i="1" dirty="0" smtClean="0"/>
              <a:t>When He reached the place, He told them, “Pray that you may not enter into temptation.” </a:t>
            </a:r>
            <a:br>
              <a:rPr lang="en-US" sz="2400" i="1" dirty="0" smtClean="0"/>
            </a:br>
            <a:endParaRPr lang="en-US" sz="2400" i="1" dirty="0" smtClean="0"/>
          </a:p>
          <a:p>
            <a:pPr rtl="0"/>
            <a:r>
              <a:rPr lang="en-US" sz="2400" b="1" dirty="0" smtClean="0"/>
              <a:t>John 17:15  </a:t>
            </a:r>
            <a:r>
              <a:rPr lang="en-US" sz="2400" i="1" dirty="0" smtClean="0"/>
              <a:t>I am not praying that You take them out of the world but that You protect them from the evil one. </a:t>
            </a:r>
            <a:br>
              <a:rPr lang="en-US" sz="2400" i="1" dirty="0" smtClean="0"/>
            </a:br>
            <a:endParaRPr lang="en-US" sz="2400" i="1" dirty="0" smtClean="0"/>
          </a:p>
          <a:p>
            <a:pPr rtl="0"/>
            <a:r>
              <a:rPr lang="en-US" sz="2400" b="1" dirty="0" smtClean="0"/>
              <a:t>John 17:19-21  </a:t>
            </a:r>
            <a:r>
              <a:rPr lang="en-US" sz="2400" i="1" dirty="0" smtClean="0"/>
              <a:t>I sanctify Myself for them, so they also may be sanctified by the truth. 20 I pray not only for these, but also for those who believe in Me through their message. 21 May they all be one, as You, Father, are in Me and I am in You. May they also be one in Us, so the world may believe You sent Me. </a:t>
            </a:r>
          </a:p>
          <a:p>
            <a:pPr rtl="0"/>
            <a:endParaRPr lang="en-US" sz="2400" i="1" dirty="0" smtClean="0"/>
          </a:p>
          <a:p>
            <a:pPr rtl="0"/>
            <a:endParaRPr lang="en-US" i="1"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Are You Getting The Point???</a:t>
            </a:r>
            <a:endParaRPr lang="en-US" dirty="0"/>
          </a:p>
        </p:txBody>
      </p:sp>
      <p:sp>
        <p:nvSpPr>
          <p:cNvPr id="3" name="Content Placeholder 2"/>
          <p:cNvSpPr>
            <a:spLocks noGrp="1"/>
          </p:cNvSpPr>
          <p:nvPr>
            <p:ph idx="1"/>
          </p:nvPr>
        </p:nvSpPr>
        <p:spPr>
          <a:xfrm>
            <a:off x="533400" y="1219200"/>
            <a:ext cx="8229600" cy="5029200"/>
          </a:xfrm>
        </p:spPr>
        <p:txBody>
          <a:bodyPr>
            <a:normAutofit fontScale="92500"/>
          </a:bodyPr>
          <a:lstStyle/>
          <a:p>
            <a:pPr rtl="0"/>
            <a:r>
              <a:rPr lang="en-US" b="1" dirty="0" smtClean="0"/>
              <a:t>Acts 4:29-31 </a:t>
            </a:r>
            <a:r>
              <a:rPr lang="en-US" sz="2400" i="1" dirty="0" smtClean="0"/>
              <a:t> And now, Lord, consider their threats, and grant that Your slaves may speak Your message with complete boldness, 30 while You stretch out Your hand for healing, signs, and wonders to be performed through the name of Your holy Servant Jesus.” 31 When they had prayed, the place where they were assembled was shaken, and they were all filled with the Holy Spirit and began to speak God’s message with boldness. </a:t>
            </a:r>
            <a:br>
              <a:rPr lang="en-US" sz="2400" i="1" dirty="0" smtClean="0"/>
            </a:br>
            <a:endParaRPr lang="en-US" sz="2400" i="1" dirty="0" smtClean="0"/>
          </a:p>
          <a:p>
            <a:pPr rtl="0"/>
            <a:r>
              <a:rPr lang="en-US" sz="2400" b="1" dirty="0" smtClean="0"/>
              <a:t>Acts 8:15-17  </a:t>
            </a:r>
            <a:r>
              <a:rPr lang="en-US" sz="2400" i="1" dirty="0" smtClean="0"/>
              <a:t>After they went down there, they prayed for them, so the Samaritans might receive the Holy Spirit. 16 For He had not yet come down on any of them; they had only been baptized in the name of the Lord Jesus. 17 Then Peter and John laid their hands on them, and they received the Holy Spirit. </a:t>
            </a:r>
          </a:p>
          <a:p>
            <a:pPr rtl="0"/>
            <a:endParaRPr lang="en-US" sz="2400" i="1"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460</TotalTime>
  <Words>2758</Words>
  <Application>Microsoft Office PowerPoint</Application>
  <PresentationFormat>On-screen Show (4:3)</PresentationFormat>
  <Paragraphs>247</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Praying To Get Results!</vt:lpstr>
      <vt:lpstr>Prayer In The N.T. Church Life</vt:lpstr>
      <vt:lpstr>The Greek Words For Prayer</vt:lpstr>
      <vt:lpstr>Prayer Is NOT Just Conversation</vt:lpstr>
      <vt:lpstr>The Throne</vt:lpstr>
      <vt:lpstr>Some Results We Can Expect</vt:lpstr>
      <vt:lpstr>More Results</vt:lpstr>
      <vt:lpstr>Yet More Results…</vt:lpstr>
      <vt:lpstr>Are You Getting The Point???</vt:lpstr>
      <vt:lpstr>The Last Prayer In The N.T.</vt:lpstr>
      <vt:lpstr>Experiencing Real Prayer</vt:lpstr>
      <vt:lpstr>The Power Tools</vt:lpstr>
      <vt:lpstr>So Why Don’t We Get Results?</vt:lpstr>
      <vt:lpstr>What Can I Pray For?</vt:lpstr>
      <vt:lpstr>The Pathway to Answered Prayer</vt:lpstr>
      <vt:lpstr>Who Is God and What Does He Want?</vt:lpstr>
      <vt:lpstr>Praying Specifically</vt:lpstr>
      <vt:lpstr>The Spiritual Realms</vt:lpstr>
      <vt:lpstr>Jesus &amp; The Spiritual Universe</vt:lpstr>
      <vt:lpstr>The Great  Separation</vt:lpstr>
      <vt:lpstr>The Kosmos (World)</vt:lpstr>
      <vt:lpstr>Christians and The Spiritual Universe</vt:lpstr>
      <vt:lpstr>The Heavenly Zion</vt:lpstr>
      <vt:lpstr>Christians Already Belong In Heaven!</vt:lpstr>
      <vt:lpstr>Faith In The Invisible (Hebrews 11)</vt:lpstr>
      <vt:lpstr>The Throne of God</vt:lpstr>
      <vt:lpstr>The Throne of Satan</vt:lpstr>
      <vt:lpstr>The Conflict</vt:lpstr>
      <vt:lpstr>The Two Kingdoms</vt:lpstr>
      <vt:lpstr>Three Main Types of Demons</vt:lpstr>
      <vt:lpstr>The Combatants</vt:lpstr>
      <vt:lpstr>The Three Big Battles</vt:lpstr>
      <vt:lpstr>The Weapons Of Our Warfare</vt:lpstr>
      <vt:lpstr>The Victory Of Faith</vt:lpstr>
      <vt:lpstr>The Victorious Mind</vt:lpstr>
      <vt:lpstr>The Overcomer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Praying To Get Results!</dc:title>
  <dc:creator>Cybermissions</dc:creator>
  <cp:lastModifiedBy>Cybermissions</cp:lastModifiedBy>
  <cp:revision>8</cp:revision>
  <dcterms:created xsi:type="dcterms:W3CDTF">2012-01-24T05:11:55Z</dcterms:created>
  <dcterms:modified xsi:type="dcterms:W3CDTF">2012-03-12T17:30:12Z</dcterms:modified>
</cp:coreProperties>
</file>